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4" r:id="rId2"/>
    <p:sldId id="303" r:id="rId3"/>
    <p:sldId id="308" r:id="rId4"/>
    <p:sldId id="285" r:id="rId5"/>
    <p:sldId id="305" r:id="rId6"/>
    <p:sldId id="287" r:id="rId7"/>
    <p:sldId id="306" r:id="rId8"/>
    <p:sldId id="286" r:id="rId9"/>
    <p:sldId id="307" r:id="rId10"/>
    <p:sldId id="295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79"/>
    <a:srgbClr val="1C6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8400" autoAdjust="0"/>
  </p:normalViewPr>
  <p:slideViewPr>
    <p:cSldViewPr>
      <p:cViewPr>
        <p:scale>
          <a:sx n="70" d="100"/>
          <a:sy n="70" d="100"/>
        </p:scale>
        <p:origin x="-898" y="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76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3038145" cy="464205"/>
          </a:xfrm>
          <a:prstGeom prst="rect">
            <a:avLst/>
          </a:prstGeom>
        </p:spPr>
        <p:txBody>
          <a:bodyPr vert="horz" lIns="88128" tIns="44064" rIns="88128" bIns="440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5"/>
            <a:ext cx="3038145" cy="464205"/>
          </a:xfrm>
          <a:prstGeom prst="rect">
            <a:avLst/>
          </a:prstGeom>
        </p:spPr>
        <p:txBody>
          <a:bodyPr vert="horz" lIns="88128" tIns="44064" rIns="88128" bIns="44064" rtlCol="0"/>
          <a:lstStyle>
            <a:lvl1pPr algn="r">
              <a:defRPr sz="1200"/>
            </a:lvl1pPr>
          </a:lstStyle>
          <a:p>
            <a:fld id="{7E85FD71-7DD5-4766-A3FD-12B9F47AA4F1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30663"/>
            <a:ext cx="3038145" cy="464205"/>
          </a:xfrm>
          <a:prstGeom prst="rect">
            <a:avLst/>
          </a:prstGeom>
        </p:spPr>
        <p:txBody>
          <a:bodyPr vert="horz" lIns="88128" tIns="44064" rIns="88128" bIns="440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830663"/>
            <a:ext cx="3038145" cy="464205"/>
          </a:xfrm>
          <a:prstGeom prst="rect">
            <a:avLst/>
          </a:prstGeom>
        </p:spPr>
        <p:txBody>
          <a:bodyPr vert="horz" lIns="88128" tIns="44064" rIns="88128" bIns="44064" rtlCol="0" anchor="b"/>
          <a:lstStyle>
            <a:lvl1pPr algn="r">
              <a:defRPr sz="1200"/>
            </a:lvl1pPr>
          </a:lstStyle>
          <a:p>
            <a:fld id="{5263CE64-327A-4FEB-9847-B0EB5681D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69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defTabSz="93177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5" y="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 defTabSz="93177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8" y="4416103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30663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77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5" y="8830663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1771">
              <a:defRPr sz="1300"/>
            </a:lvl1pPr>
          </a:lstStyle>
          <a:p>
            <a:pPr>
              <a:defRPr/>
            </a:pPr>
            <a:fld id="{7B742626-3ED3-413B-A2B5-9FFC7D7609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41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041" indent="-275401" defTabSz="93177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601" indent="-220320" defTabSz="93177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241" indent="-220320" defTabSz="93177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2881" indent="-220320" defTabSz="93177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52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16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480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443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12435A-D1E5-45F4-8E1B-89BFF282AD4A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041" indent="-275401" defTabSz="93177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601" indent="-220320" defTabSz="93177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241" indent="-220320" defTabSz="93177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2881" indent="-220320" defTabSz="93177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52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16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480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443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2B37FD-ECFE-40F8-AEB5-A1C2C48E19C8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041" indent="-275401" defTabSz="93177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601" indent="-220320" defTabSz="93177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241" indent="-220320" defTabSz="93177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2881" indent="-220320" defTabSz="93177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52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16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480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443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2B37FD-ECFE-40F8-AEB5-A1C2C48E19C8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041" indent="-275401" defTabSz="93177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601" indent="-220320" defTabSz="93177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241" indent="-220320" defTabSz="93177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2881" indent="-220320" defTabSz="93177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52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16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480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443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2B37FD-ECFE-40F8-AEB5-A1C2C48E19C8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041" indent="-275401" defTabSz="93177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601" indent="-220320" defTabSz="93177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241" indent="-220320" defTabSz="93177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2881" indent="-220320" defTabSz="93177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52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16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480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443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2B37FD-ECFE-40F8-AEB5-A1C2C48E19C8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742626-3ED3-413B-A2B5-9FFC7D7609D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8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ED33-F2B0-478E-A002-19F87E8982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2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1E8BB-8078-4EB4-9BB6-4CF8C7C3D6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3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EFD38-4EF7-4DE8-856E-54F6C63B9E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86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rgbClr val="005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1"/>
          <p:cNvSpPr>
            <a:spLocks noChangeArrowheads="1"/>
          </p:cNvSpPr>
          <p:nvPr/>
        </p:nvSpPr>
        <p:spPr bwMode="auto">
          <a:xfrm>
            <a:off x="-533400" y="-1981200"/>
            <a:ext cx="12573000" cy="6477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4" name="Picture 7" descr="eVigilant 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152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572000"/>
            <a:ext cx="7315200" cy="1600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/>
              <a:t>Presented to </a:t>
            </a:r>
          </a:p>
          <a:p>
            <a:r>
              <a:rPr lang="en-US"/>
              <a:t>{Name}</a:t>
            </a:r>
            <a:br>
              <a:rPr lang="en-US"/>
            </a:br>
            <a:r>
              <a:rPr lang="en-US"/>
              <a:t>{Date}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97B64E1-C360-445A-AC50-4F65F1E2C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1399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86951-A69F-4F62-9E1B-AA022A3308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5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5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6377940"/>
            <a:ext cx="160020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48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C2DC1-3327-4D2D-BE26-8D867ACD55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18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FE90-034F-457C-A6BF-A013D1E0B4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86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46700-0163-4C61-BC98-0AAB0DC61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8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5549B-C1BB-4D3A-A293-69AC36F13F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3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F14D0-37AA-486A-9D27-865F7886B9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20B7-8128-42EC-880D-B1EE287B7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9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A333D-A873-452E-8DAE-6A7AB43EE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FD6D35-2119-479D-824F-BC737B7C16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gardner@forumsys.com" TargetMode="External"/><Relationship Id="rId2" Type="http://schemas.openxmlformats.org/officeDocument/2006/relationships/hyperlink" Target="mailto:rleyl@evigilant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95800"/>
            <a:ext cx="9144000" cy="1981200"/>
          </a:xfrm>
        </p:spPr>
        <p:txBody>
          <a:bodyPr/>
          <a:lstStyle/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5318125" y="3694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B64E1-C360-445A-AC50-4F65F1E2CBF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09800" y="3052720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5379"/>
                </a:solidFill>
              </a:rPr>
              <a:t>API Security </a:t>
            </a:r>
            <a:r>
              <a:rPr lang="en-US" sz="2400" b="1" dirty="0" smtClean="0">
                <a:solidFill>
                  <a:srgbClr val="005379"/>
                </a:solidFill>
              </a:rPr>
              <a:t>Management</a:t>
            </a:r>
            <a:endParaRPr lang="en-US" b="1" dirty="0" smtClean="0">
              <a:solidFill>
                <a:srgbClr val="005379"/>
              </a:solidFill>
            </a:endParaRPr>
          </a:p>
          <a:p>
            <a:pPr algn="r"/>
            <a:r>
              <a:rPr lang="en-US" b="1" i="1" dirty="0" smtClean="0">
                <a:solidFill>
                  <a:srgbClr val="1C667A"/>
                </a:solidFill>
              </a:rPr>
              <a:t>Cyber </a:t>
            </a:r>
            <a:r>
              <a:rPr lang="en-US" b="1" i="1" dirty="0">
                <a:solidFill>
                  <a:srgbClr val="1C667A"/>
                </a:solidFill>
              </a:rPr>
              <a:t>Protection for Modern Enterprise </a:t>
            </a:r>
            <a:r>
              <a:rPr lang="en-US" b="1" i="1" dirty="0" smtClean="0">
                <a:solidFill>
                  <a:srgbClr val="1C667A"/>
                </a:solidFill>
              </a:rPr>
              <a:t>Architecture</a:t>
            </a:r>
          </a:p>
          <a:p>
            <a:pPr algn="r"/>
            <a:endParaRPr lang="en-US" b="1" i="1" dirty="0">
              <a:solidFill>
                <a:srgbClr val="1C667A"/>
              </a:solidFill>
            </a:endParaRPr>
          </a:p>
        </p:txBody>
      </p:sp>
      <p:sp>
        <p:nvSpPr>
          <p:cNvPr id="3" name="AutoShape 2" descr="Image result for forum syste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forum system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forum system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87" y="-992642"/>
            <a:ext cx="2926423" cy="200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fld id="{1A2655D8-FA99-483F-8841-A43A2421FE55}" type="slidenum">
              <a:rPr lang="en-US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1" y="381000"/>
            <a:ext cx="8780532" cy="5969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05379"/>
                </a:solidFill>
              </a:rPr>
              <a:t>API Security Focal Points</a:t>
            </a:r>
            <a:endParaRPr lang="en-US" sz="3200" b="1" dirty="0">
              <a:solidFill>
                <a:srgbClr val="00537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78" y="2874130"/>
            <a:ext cx="54197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02147" y="1412543"/>
            <a:ext cx="4178413" cy="137637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Relationship between Identity and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Role-Based Access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Content-Based Access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Embedded Data Privacy/Trust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853351" y="3480685"/>
            <a:ext cx="1137480" cy="2033964"/>
            <a:chOff x="4853351" y="3480685"/>
            <a:chExt cx="1137480" cy="2033964"/>
          </a:xfrm>
        </p:grpSpPr>
        <p:sp>
          <p:nvSpPr>
            <p:cNvPr id="10" name="Rounded Rectangle 9"/>
            <p:cNvSpPr/>
            <p:nvPr/>
          </p:nvSpPr>
          <p:spPr>
            <a:xfrm rot="2322342">
              <a:off x="5258877" y="3480685"/>
              <a:ext cx="289560" cy="203396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6720">
              <a:off x="5770838" y="3802395"/>
              <a:ext cx="219993" cy="229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6720">
              <a:off x="5474669" y="4170309"/>
              <a:ext cx="219993" cy="229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6720">
              <a:off x="5164759" y="4539736"/>
              <a:ext cx="219993" cy="229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6720">
              <a:off x="4853351" y="4937510"/>
              <a:ext cx="219993" cy="229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Straight Connector 14"/>
          <p:cNvCxnSpPr>
            <a:endCxn id="11" idx="0"/>
          </p:cNvCxnSpPr>
          <p:nvPr/>
        </p:nvCxnSpPr>
        <p:spPr>
          <a:xfrm flipH="1">
            <a:off x="5945829" y="3253740"/>
            <a:ext cx="970274" cy="56880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16103" y="3099851"/>
            <a:ext cx="1673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Type of Client (Mobile, Cloud, B2B)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699413" y="3999368"/>
            <a:ext cx="1272887" cy="28424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428961" y="4583487"/>
            <a:ext cx="1557497" cy="7633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10574" y="4442192"/>
            <a:ext cx="1892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Transaction content (SOAP, REST, JSON)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574" y="3831593"/>
            <a:ext cx="1703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Transport (SSL/TLS, HTTP, JMS)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1" name="Straight Connector 20"/>
          <p:cNvCxnSpPr>
            <a:endCxn id="22" idx="1"/>
          </p:cNvCxnSpPr>
          <p:nvPr/>
        </p:nvCxnSpPr>
        <p:spPr>
          <a:xfrm>
            <a:off x="5181600" y="5120412"/>
            <a:ext cx="1731644" cy="6799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13244" y="4957575"/>
            <a:ext cx="1892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Format Validation (Schema, Attributes)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Up-Down Arrow 22"/>
          <p:cNvSpPr/>
          <p:nvPr/>
        </p:nvSpPr>
        <p:spPr>
          <a:xfrm rot="19349024">
            <a:off x="2995476" y="3401484"/>
            <a:ext cx="437907" cy="2081417"/>
          </a:xfrm>
          <a:prstGeom prst="upDown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71599" y="3917324"/>
            <a:ext cx="1512189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430213">
              <a:spcAft>
                <a:spcPts val="400"/>
              </a:spcAft>
              <a:buSzPct val="100000"/>
            </a:pPr>
            <a:r>
              <a:rPr lang="en-US" sz="1200" b="1" dirty="0" smtClean="0">
                <a:solidFill>
                  <a:prstClr val="white"/>
                </a:solidFill>
                <a:cs typeface="HP Simplified" pitchFamily="34" charset="0"/>
              </a:rPr>
              <a:t>Course-Grained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56665" y="4910535"/>
            <a:ext cx="1155331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200" b="1" dirty="0" smtClean="0">
                <a:solidFill>
                  <a:prstClr val="white"/>
                </a:solidFill>
                <a:cs typeface="HP Simplified" pitchFamily="34" charset="0"/>
              </a:rPr>
              <a:t>Fine-Grained</a:t>
            </a:r>
          </a:p>
        </p:txBody>
      </p:sp>
    </p:spTree>
    <p:extLst>
      <p:ext uri="{BB962C8B-B14F-4D97-AF65-F5344CB8AC3E}">
        <p14:creationId xmlns:p14="http://schemas.microsoft.com/office/powerpoint/2010/main" val="162387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6951-A69F-4F62-9E1B-AA022A33082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96900" y="1909763"/>
            <a:ext cx="7772400" cy="2387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 smtClean="0">
                <a:solidFill>
                  <a:srgbClr val="005379"/>
                </a:solidFill>
              </a:rPr>
              <a:t>API Security Concept </a:t>
            </a:r>
            <a:br>
              <a:rPr lang="en-US" b="1" kern="0" dirty="0" smtClean="0">
                <a:solidFill>
                  <a:srgbClr val="005379"/>
                </a:solidFill>
              </a:rPr>
            </a:br>
            <a:r>
              <a:rPr lang="en-US" b="1" kern="0" dirty="0" smtClean="0">
                <a:solidFill>
                  <a:srgbClr val="005379"/>
                </a:solidFill>
              </a:rPr>
              <a:t>in Practice:</a:t>
            </a:r>
            <a:br>
              <a:rPr lang="en-US" b="1" kern="0" dirty="0" smtClean="0">
                <a:solidFill>
                  <a:srgbClr val="005379"/>
                </a:solidFill>
              </a:rPr>
            </a:br>
            <a:r>
              <a:rPr lang="en-US" b="1" kern="0" dirty="0" smtClean="0">
                <a:solidFill>
                  <a:srgbClr val="005379"/>
                </a:solidFill>
              </a:rPr>
              <a:t>Airport Security</a:t>
            </a:r>
            <a:endParaRPr lang="en-US" b="1" kern="0" dirty="0">
              <a:solidFill>
                <a:srgbClr val="005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4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6951-A69F-4F62-9E1B-AA022A33082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457200"/>
            <a:ext cx="8199086" cy="57192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600" b="1" kern="0" dirty="0" smtClean="0">
                <a:solidFill>
                  <a:srgbClr val="005379"/>
                </a:solidFill>
              </a:rPr>
              <a:t>“API” Attributes</a:t>
            </a:r>
            <a:endParaRPr lang="en-US" sz="3600" b="1" kern="0" dirty="0">
              <a:solidFill>
                <a:srgbClr val="005379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0668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267200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0375" y="3575063"/>
            <a:ext cx="6261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Transaction details: </a:t>
            </a:r>
            <a:r>
              <a:rPr lang="en-US" dirty="0" smtClean="0">
                <a:latin typeface="Calibri" panose="020F0502020204030204" pitchFamily="34" charset="0"/>
              </a:rPr>
              <a:t>Source </a:t>
            </a:r>
            <a:r>
              <a:rPr lang="en-US" dirty="0">
                <a:latin typeface="Calibri" panose="020F0502020204030204" pitchFamily="34" charset="0"/>
              </a:rPr>
              <a:t>/ </a:t>
            </a:r>
            <a:r>
              <a:rPr lang="en-US" dirty="0" smtClean="0">
                <a:latin typeface="Calibri" panose="020F0502020204030204" pitchFamily="34" charset="0"/>
              </a:rPr>
              <a:t>Destination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Role:</a:t>
            </a:r>
            <a:r>
              <a:rPr lang="en-US" dirty="0">
                <a:latin typeface="Calibri" panose="020F0502020204030204" pitchFamily="34" charset="0"/>
              </a:rPr>
              <a:t>1</a:t>
            </a:r>
            <a:r>
              <a:rPr lang="en-US" baseline="30000" dirty="0">
                <a:latin typeface="Calibri" panose="020F0502020204030204" pitchFamily="34" charset="0"/>
              </a:rPr>
              <a:t>st</a:t>
            </a:r>
            <a:r>
              <a:rPr lang="en-US" dirty="0">
                <a:latin typeface="Calibri" panose="020F0502020204030204" pitchFamily="34" charset="0"/>
              </a:rPr>
              <a:t> Class, Coach,  Known Traveler</a:t>
            </a:r>
          </a:p>
          <a:p>
            <a:endParaRPr lang="en-US" dirty="0" smtClean="0">
              <a:latin typeface="Calibri" panose="020F050202020403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90279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68965" y="4774315"/>
            <a:ext cx="481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Content analysis: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</a:rPr>
              <a:t>Payload  analysis: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54150"/>
            <a:ext cx="1301750" cy="185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36723" y="1455519"/>
            <a:ext cx="626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Authentication: </a:t>
            </a:r>
            <a:r>
              <a:rPr lang="en-US" dirty="0">
                <a:latin typeface="Calibri" panose="020F0502020204030204" pitchFamily="34" charset="0"/>
              </a:rPr>
              <a:t>Valid </a:t>
            </a:r>
            <a:r>
              <a:rPr lang="en-US" dirty="0" smtClean="0">
                <a:latin typeface="Calibri" panose="020F0502020204030204" pitchFamily="34" charset="0"/>
              </a:rPr>
              <a:t>user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Conditions: </a:t>
            </a:r>
            <a:r>
              <a:rPr lang="en-US" dirty="0">
                <a:latin typeface="Calibri" panose="020F0502020204030204" pitchFamily="34" charset="0"/>
              </a:rPr>
              <a:t>On watch </a:t>
            </a:r>
            <a:r>
              <a:rPr lang="en-US" dirty="0" smtClean="0">
                <a:latin typeface="Calibri" panose="020F0502020204030204" pitchFamily="34" charset="0"/>
              </a:rPr>
              <a:t>list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1728" y="4748023"/>
            <a:ext cx="296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liquids</a:t>
            </a:r>
            <a:r>
              <a:rPr lang="en-US" dirty="0">
                <a:latin typeface="Calibri" panose="020F0502020204030204" pitchFamily="34" charset="0"/>
              </a:rPr>
              <a:t>, gels, </a:t>
            </a:r>
            <a:r>
              <a:rPr lang="en-US" dirty="0" smtClean="0">
                <a:latin typeface="Calibri" panose="020F0502020204030204" pitchFamily="34" charset="0"/>
              </a:rPr>
              <a:t>knives, guns</a:t>
            </a:r>
          </a:p>
          <a:p>
            <a:pPr marL="63500" indent="-63500"/>
            <a:r>
              <a:rPr lang="en-US" dirty="0" smtClean="0">
                <a:latin typeface="Calibri" panose="020F0502020204030204" pitchFamily="34" charset="0"/>
              </a:rPr>
              <a:t> size and weight</a:t>
            </a:r>
          </a:p>
        </p:txBody>
      </p:sp>
    </p:spTree>
    <p:extLst>
      <p:ext uri="{BB962C8B-B14F-4D97-AF65-F5344CB8AC3E}">
        <p14:creationId xmlns:p14="http://schemas.microsoft.com/office/powerpoint/2010/main" val="31035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6951-A69F-4F62-9E1B-AA022A33082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381000" y="457200"/>
            <a:ext cx="8134350" cy="533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600" b="1" kern="0" dirty="0" smtClean="0">
                <a:solidFill>
                  <a:srgbClr val="005379"/>
                </a:solidFill>
              </a:rPr>
              <a:t>Airport Security</a:t>
            </a:r>
            <a:endParaRPr lang="en-US" sz="3600" b="1" kern="0" dirty="0">
              <a:solidFill>
                <a:srgbClr val="00537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7068" y="4516954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 Bag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2264" y="4516954"/>
            <a:ext cx="1783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Assess User Profile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19840" y="3106222"/>
            <a:ext cx="7696200" cy="7493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0291" y="2674421"/>
            <a:ext cx="114300" cy="16129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87973" y="2674422"/>
            <a:ext cx="114300" cy="16129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74718" y="2674421"/>
            <a:ext cx="114300" cy="16129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29024" y="2674421"/>
            <a:ext cx="114300" cy="16129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34057" y="2122295"/>
            <a:ext cx="1292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Checkpoint 1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1990" y="4516954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 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4870" y="2108107"/>
            <a:ext cx="1292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Checkpoint 2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2992" y="4516954"/>
            <a:ext cx="1238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 Ticket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78484" y="2122295"/>
            <a:ext cx="1292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Checkpoint 3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32790" y="2122295"/>
            <a:ext cx="1292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Checkpoint 4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41109"/>
            <a:ext cx="162049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2841109"/>
            <a:ext cx="144826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6951-A69F-4F62-9E1B-AA022A33082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7068" y="4516954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 Bag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2264" y="4516954"/>
            <a:ext cx="1783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Assess User Profile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19840" y="3106222"/>
            <a:ext cx="7696200" cy="7493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0291" y="2674421"/>
            <a:ext cx="114300" cy="16129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87973" y="2674422"/>
            <a:ext cx="114300" cy="16129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74718" y="2674421"/>
            <a:ext cx="114300" cy="16129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29024" y="2674421"/>
            <a:ext cx="114300" cy="16129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34057" y="2122295"/>
            <a:ext cx="1292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Checkpoint 1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1990" y="4516954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 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4870" y="2108107"/>
            <a:ext cx="1292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Checkpoint 2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2992" y="4516954"/>
            <a:ext cx="1238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 Ticket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78484" y="2122295"/>
            <a:ext cx="1292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Checkpoint 3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32790" y="2122295"/>
            <a:ext cx="1292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Checkpoint 4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41109"/>
            <a:ext cx="162049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49986" y="2841109"/>
            <a:ext cx="144826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381000" y="457200"/>
            <a:ext cx="8134350" cy="533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600" b="1" kern="0" dirty="0" smtClean="0">
                <a:solidFill>
                  <a:srgbClr val="005379"/>
                </a:solidFill>
              </a:rPr>
              <a:t>Airport Security</a:t>
            </a:r>
            <a:endParaRPr lang="en-US" sz="3600" b="1" kern="0" dirty="0">
              <a:solidFill>
                <a:srgbClr val="005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719840" y="3106222"/>
            <a:ext cx="7696200" cy="7493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24044" y="2841109"/>
            <a:ext cx="144826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6951-A69F-4F62-9E1B-AA022A33082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7068" y="4516954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Check Bag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2264" y="4516954"/>
            <a:ext cx="186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Assess User Profile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0291" y="2674421"/>
            <a:ext cx="114300" cy="16129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87973" y="2674422"/>
            <a:ext cx="114300" cy="16129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74718" y="2674421"/>
            <a:ext cx="114300" cy="16129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29024" y="2674421"/>
            <a:ext cx="114300" cy="16129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34057" y="2122295"/>
            <a:ext cx="130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Checkpoint 1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11990" y="4516954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Check 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4870" y="2108107"/>
            <a:ext cx="130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Checkpoint 2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02992" y="4516954"/>
            <a:ext cx="1284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Check Ticket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78484" y="2122295"/>
            <a:ext cx="130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Checkpoint 3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32790" y="2122295"/>
            <a:ext cx="130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Checkpoint 4</a:t>
            </a:r>
            <a:endParaRPr lang="en-US" sz="1400" b="1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41109"/>
            <a:ext cx="162049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381000" y="457200"/>
            <a:ext cx="8134350" cy="533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600" b="1" kern="0" dirty="0" smtClean="0">
                <a:solidFill>
                  <a:srgbClr val="005379"/>
                </a:solidFill>
              </a:rPr>
              <a:t>Airport Security</a:t>
            </a:r>
            <a:endParaRPr lang="en-US" sz="3600" b="1" kern="0" dirty="0">
              <a:solidFill>
                <a:srgbClr val="005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6951-A69F-4F62-9E1B-AA022A33082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7068" y="4516954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 Bag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2264" y="4516954"/>
            <a:ext cx="1783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Assess User Profile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19840" y="3106222"/>
            <a:ext cx="7696200" cy="7493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0291" y="2674421"/>
            <a:ext cx="114300" cy="16129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87973" y="2674422"/>
            <a:ext cx="114300" cy="16129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74718" y="2674421"/>
            <a:ext cx="114300" cy="16129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29024" y="2674421"/>
            <a:ext cx="114300" cy="16129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34057" y="2122295"/>
            <a:ext cx="1292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Checkpoint 1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1990" y="4516954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 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4870" y="2108107"/>
            <a:ext cx="1292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Checkpoint 2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2992" y="4516954"/>
            <a:ext cx="1238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 Ticket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78484" y="2122295"/>
            <a:ext cx="1292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Checkpoint 3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32790" y="2122295"/>
            <a:ext cx="1292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Checkpoint 4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41109"/>
            <a:ext cx="162049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9018" y="2841108"/>
            <a:ext cx="144826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381000" y="457200"/>
            <a:ext cx="8134350" cy="533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600" b="1" kern="0" dirty="0" smtClean="0">
                <a:solidFill>
                  <a:srgbClr val="005379"/>
                </a:solidFill>
              </a:rPr>
              <a:t>Airport Security</a:t>
            </a:r>
            <a:endParaRPr lang="en-US" sz="3600" b="1" kern="0" dirty="0">
              <a:solidFill>
                <a:srgbClr val="005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6951-A69F-4F62-9E1B-AA022A33082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8134350" cy="533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600" b="1" kern="0" dirty="0" smtClean="0">
                <a:solidFill>
                  <a:srgbClr val="005379"/>
                </a:solidFill>
              </a:rPr>
              <a:t>Airport Security</a:t>
            </a:r>
            <a:endParaRPr lang="en-US" sz="3600" b="1" kern="0" dirty="0">
              <a:solidFill>
                <a:srgbClr val="00537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7068" y="4516954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 Bag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2264" y="4516954"/>
            <a:ext cx="1783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Assess User Profile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19840" y="3106222"/>
            <a:ext cx="7696200" cy="7493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0291" y="2674421"/>
            <a:ext cx="114300" cy="16129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87973" y="2674422"/>
            <a:ext cx="114300" cy="16129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74718" y="2674421"/>
            <a:ext cx="114300" cy="16129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29024" y="2674421"/>
            <a:ext cx="114300" cy="16129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34057" y="2122295"/>
            <a:ext cx="1292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Checkpoint 1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1990" y="4516954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 ID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54870" y="2108107"/>
            <a:ext cx="1292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Checkpoint 2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2992" y="4516954"/>
            <a:ext cx="1238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 Ticket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78484" y="2122295"/>
            <a:ext cx="1292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Checkpoint 3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32790" y="2122295"/>
            <a:ext cx="1292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Checkpoint 4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41109"/>
            <a:ext cx="162049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2841109"/>
            <a:ext cx="144826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7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6951-A69F-4F62-9E1B-AA022A33082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0668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31" y="3524211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448491"/>
            <a:ext cx="8804084" cy="93969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b="1" kern="0" dirty="0" smtClean="0">
                <a:solidFill>
                  <a:srgbClr val="005379"/>
                </a:solidFill>
              </a:rPr>
              <a:t>The Emergence of the API Architecture</a:t>
            </a:r>
            <a:endParaRPr lang="en-US" sz="3400" b="1" kern="0" dirty="0">
              <a:solidFill>
                <a:srgbClr val="005379"/>
              </a:solidFill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4268475" y="4572000"/>
            <a:ext cx="340786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/>
            <a:r>
              <a:rPr lang="en-US" sz="2000" b="1" dirty="0" smtClean="0">
                <a:latin typeface="Calibri" panose="020F0502020204030204" pitchFamily="34" charset="0"/>
              </a:rPr>
              <a:t>The Service</a:t>
            </a:r>
            <a:endParaRPr lang="en-US" sz="2000" b="1" dirty="0">
              <a:latin typeface="Calibri" panose="020F0502020204030204" pitchFamily="34" charset="0"/>
            </a:endParaRPr>
          </a:p>
          <a:p>
            <a:pPr marL="0" lvl="1" algn="ctr"/>
            <a:r>
              <a:rPr lang="en-US" dirty="0" smtClean="0">
                <a:latin typeface="Calibri" panose="020F0502020204030204" pitchFamily="34" charset="0"/>
              </a:rPr>
              <a:t>Mobile, B2B, Portal, Data …</a:t>
            </a:r>
          </a:p>
          <a:p>
            <a:pPr marL="0" lvl="1" algn="ctr"/>
            <a:r>
              <a:rPr lang="en-US" dirty="0" smtClean="0">
                <a:latin typeface="Calibri" panose="020F0502020204030204" pitchFamily="34" charset="0"/>
              </a:rPr>
              <a:t>(HTML, XML, SOAP, REST, JSON, …)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42486" y="2343985"/>
            <a:ext cx="8382828" cy="2360451"/>
            <a:chOff x="151572" y="2071921"/>
            <a:chExt cx="8652512" cy="2360451"/>
          </a:xfrm>
        </p:grpSpPr>
        <p:sp>
          <p:nvSpPr>
            <p:cNvPr id="8" name="Rectangle 7"/>
            <p:cNvSpPr/>
            <p:nvPr/>
          </p:nvSpPr>
          <p:spPr>
            <a:xfrm>
              <a:off x="3220973" y="2071921"/>
              <a:ext cx="55831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API is the access point (interface) to the service or data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609924" y="2441253"/>
              <a:ext cx="0" cy="11038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151572" y="3175569"/>
              <a:ext cx="5335059" cy="1256803"/>
              <a:chOff x="151572" y="3175569"/>
              <a:chExt cx="5335059" cy="1256803"/>
            </a:xfrm>
          </p:grpSpPr>
          <p:sp>
            <p:nvSpPr>
              <p:cNvPr id="11" name="Right Arrow 10"/>
              <p:cNvSpPr/>
              <p:nvPr/>
            </p:nvSpPr>
            <p:spPr>
              <a:xfrm>
                <a:off x="3926568" y="3629625"/>
                <a:ext cx="1560063" cy="29555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3076524" y="3246759"/>
                <a:ext cx="1066800" cy="1114425"/>
                <a:chOff x="2957024" y="3246759"/>
                <a:chExt cx="1066800" cy="1114425"/>
              </a:xfrm>
            </p:grpSpPr>
            <p:pic>
              <p:nvPicPr>
                <p:cNvPr id="15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57024" y="3246759"/>
                  <a:ext cx="1066800" cy="1114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" name="Oval 15"/>
                <p:cNvSpPr/>
                <p:nvPr/>
              </p:nvSpPr>
              <p:spPr>
                <a:xfrm>
                  <a:off x="3101473" y="3405681"/>
                  <a:ext cx="762861" cy="75285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2242499" y="3695999"/>
                <a:ext cx="1359904" cy="1722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572" y="3175569"/>
                <a:ext cx="1955027" cy="1256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138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6951-A69F-4F62-9E1B-AA022A33082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727297" y="1820849"/>
            <a:ext cx="4405023" cy="4102873"/>
          </a:xfrm>
          <a:prstGeom prst="ellipse">
            <a:avLst/>
          </a:prstGeom>
          <a:noFill/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14152" y="3687619"/>
            <a:ext cx="4031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Integration Point of Innovation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39934" y="3502953"/>
            <a:ext cx="157472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Externalization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2860" y="3502953"/>
            <a:ext cx="156530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Modernization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2636" y="1883882"/>
            <a:ext cx="3650312" cy="1124320"/>
            <a:chOff x="57913" y="1883882"/>
            <a:chExt cx="3815035" cy="112432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6148" y="1893777"/>
              <a:ext cx="1066800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7913" y="1883882"/>
              <a:ext cx="270009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Cloud </a:t>
              </a: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rPr>
                <a:t>|</a:t>
              </a:r>
              <a:r>
                <a:rPr lang="en-US" dirty="0" smtClean="0">
                  <a:latin typeface="Calibri" panose="020F0502020204030204" pitchFamily="34" charset="0"/>
                </a:rPr>
                <a:t> Web Applications</a:t>
              </a:r>
            </a:p>
            <a:p>
              <a:r>
                <a:rPr lang="en-US" sz="1200" dirty="0" smtClean="0">
                  <a:latin typeface="Calibri" panose="020F0502020204030204" pitchFamily="34" charset="0"/>
                </a:rPr>
                <a:t>Exposed and consumed via standards-based technology for rapid integration and adoption </a:t>
              </a:r>
            </a:p>
            <a:p>
              <a:r>
                <a:rPr lang="en-US" sz="1200" dirty="0" smtClean="0"/>
                <a:t> </a:t>
              </a:r>
              <a:endParaRPr lang="en-US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2636" y="4521481"/>
            <a:ext cx="3571461" cy="1200553"/>
            <a:chOff x="222636" y="4521481"/>
            <a:chExt cx="3571461" cy="1200553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297" y="4521481"/>
              <a:ext cx="1066800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222636" y="4798704"/>
              <a:ext cx="258351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Mobile</a:t>
              </a: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rPr>
                <a:t>|</a:t>
              </a:r>
              <a:r>
                <a:rPr lang="en-US" dirty="0" smtClean="0">
                  <a:latin typeface="Calibri" panose="020F0502020204030204" pitchFamily="34" charset="0"/>
                </a:rPr>
                <a:t> Apps</a:t>
              </a:r>
            </a:p>
            <a:p>
              <a:r>
                <a:rPr lang="en-US" sz="1200" dirty="0" smtClean="0">
                  <a:latin typeface="Calibri" panose="020F0502020204030204" pitchFamily="34" charset="0"/>
                </a:rPr>
                <a:t>Use web services for calls to back-end servers delivering data and logic</a:t>
              </a:r>
            </a:p>
            <a:p>
              <a:r>
                <a:rPr lang="en-US" sz="1200" dirty="0" smtClean="0"/>
                <a:t> </a:t>
              </a:r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13048" y="1893776"/>
            <a:ext cx="3167341" cy="1114425"/>
            <a:chOff x="5913048" y="1893776"/>
            <a:chExt cx="3167341" cy="111442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048" y="1893776"/>
              <a:ext cx="1066800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068709" y="1956653"/>
              <a:ext cx="20116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Big Data</a:t>
              </a: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rPr>
                <a:t>|</a:t>
              </a:r>
              <a:r>
                <a:rPr lang="en-US" dirty="0" smtClean="0">
                  <a:latin typeface="Calibri" panose="020F0502020204030204" pitchFamily="34" charset="0"/>
                </a:rPr>
                <a:t> Analysis</a:t>
              </a:r>
            </a:p>
            <a:p>
              <a:r>
                <a:rPr lang="en-US" sz="1200" dirty="0" smtClean="0">
                  <a:latin typeface="Calibri" panose="020F0502020204030204" pitchFamily="34" charset="0"/>
                </a:rPr>
                <a:t>Big data analytic engines expose and monetize results via APIs 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381000" y="242477"/>
            <a:ext cx="8085649" cy="939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5379"/>
                </a:solidFill>
              </a:rPr>
              <a:t>API Ecosystems</a:t>
            </a:r>
            <a:endParaRPr lang="en-US" b="1" dirty="0">
              <a:solidFill>
                <a:srgbClr val="005379"/>
              </a:solidFill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11" y="4336815"/>
            <a:ext cx="1066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132320" y="5260369"/>
            <a:ext cx="2011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Portals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|</a:t>
            </a:r>
            <a:r>
              <a:rPr lang="en-US" dirty="0" smtClean="0">
                <a:latin typeface="Calibri" panose="020F0502020204030204" pitchFamily="34" charset="0"/>
              </a:rPr>
              <a:t> Users</a:t>
            </a:r>
          </a:p>
          <a:p>
            <a:r>
              <a:rPr lang="en-US" sz="1200" dirty="0" smtClean="0">
                <a:latin typeface="Calibri" panose="020F0502020204030204" pitchFamily="34" charset="0"/>
              </a:rPr>
              <a:t>Personalized experience, seamless and  unified access to information resources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264BD9-9674-415A-9EBC-26FED4755A6C}" type="slidenum">
              <a:rPr lang="en-US" smtClean="0">
                <a:solidFill>
                  <a:schemeClr val="bg1"/>
                </a:solidFill>
              </a:rPr>
              <a:pPr eaLnBrk="1" hangingPunct="1"/>
              <a:t>2</a:t>
            </a:fld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8229600" cy="6858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005379"/>
                </a:solidFill>
                <a:latin typeface="Myriad Pro Cond"/>
              </a:rPr>
              <a:t>eVigilant Overview </a:t>
            </a:r>
          </a:p>
        </p:txBody>
      </p:sp>
      <p:pic>
        <p:nvPicPr>
          <p:cNvPr id="512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3461168" cy="342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69857239"/>
              </p:ext>
            </p:extLst>
          </p:nvPr>
        </p:nvGraphicFramePr>
        <p:xfrm>
          <a:off x="163286" y="1066800"/>
          <a:ext cx="5410200" cy="53341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0200"/>
              </a:tblGrid>
              <a:tr h="36065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General 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51931" marR="151931">
                    <a:gradFill flip="none" rotWithShape="1">
                      <a:gsLst>
                        <a:gs pos="0">
                          <a:schemeClr val="bg1">
                            <a:lumMod val="9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9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786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  Privately Owned – Established in 1999</a:t>
                      </a:r>
                    </a:p>
                  </a:txBody>
                  <a:tcPr marL="151931" marR="151931"/>
                </a:tc>
              </a:tr>
              <a:tr h="31147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  Headquartered</a:t>
                      </a:r>
                      <a:r>
                        <a:rPr lang="en-US" sz="1300" baseline="0" dirty="0" smtClean="0"/>
                        <a:t> in Lorton, VA </a:t>
                      </a:r>
                      <a:endParaRPr lang="en-US" sz="1300" dirty="0"/>
                    </a:p>
                  </a:txBody>
                  <a:tcPr marL="151931" marR="151931"/>
                </a:tc>
              </a:tr>
              <a:tr h="311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300" dirty="0" smtClean="0"/>
                        <a:t>  Class “A” Contractor with $4 million liability insurance</a:t>
                      </a:r>
                    </a:p>
                  </a:txBody>
                  <a:tcPr marL="151931" marR="151931"/>
                </a:tc>
              </a:tr>
              <a:tr h="36065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Major Services 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51931" marR="151931">
                    <a:gradFill flip="none" rotWithShape="1">
                      <a:gsLst>
                        <a:gs pos="0">
                          <a:srgbClr val="DDDDDD">
                            <a:shade val="30000"/>
                            <a:satMod val="115000"/>
                          </a:srgbClr>
                        </a:gs>
                        <a:gs pos="50000">
                          <a:srgbClr val="DDDDDD">
                            <a:shade val="67500"/>
                            <a:satMod val="115000"/>
                          </a:srgbClr>
                        </a:gs>
                        <a:gs pos="100000">
                          <a:srgbClr val="DDDDDD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1472">
                <a:tc>
                  <a:txBody>
                    <a:bodyPr/>
                    <a:lstStyle/>
                    <a:p>
                      <a:r>
                        <a:rPr lang="en-US" sz="1300" b="1" i="1" dirty="0" smtClean="0"/>
                        <a:t>Focused on integrated security</a:t>
                      </a:r>
                      <a:r>
                        <a:rPr lang="en-US" sz="1300" b="1" i="1" baseline="0" dirty="0" smtClean="0"/>
                        <a:t> solutions:</a:t>
                      </a:r>
                    </a:p>
                  </a:txBody>
                  <a:tcPr marL="151931" marR="151931"/>
                </a:tc>
              </a:tr>
              <a:tr h="311472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  Cyber Security and Information Assurance</a:t>
                      </a:r>
                    </a:p>
                  </a:txBody>
                  <a:tcPr marL="151931" marR="151931"/>
                </a:tc>
              </a:tr>
              <a:tr h="311472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300" dirty="0" smtClean="0"/>
                        <a:t>  Electronic Security and Asset Protection</a:t>
                      </a:r>
                      <a:endParaRPr lang="en-US" sz="1300" dirty="0"/>
                    </a:p>
                  </a:txBody>
                  <a:tcPr marL="151931" marR="151931"/>
                </a:tc>
              </a:tr>
              <a:tr h="311472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  Communications,</a:t>
                      </a:r>
                      <a:r>
                        <a:rPr lang="en-US" sz="1300" baseline="0" dirty="0" smtClean="0"/>
                        <a:t> Network, and General Engineering</a:t>
                      </a:r>
                      <a:endParaRPr lang="en-US" sz="1300" dirty="0"/>
                    </a:p>
                  </a:txBody>
                  <a:tcPr marL="151931" marR="151931"/>
                </a:tc>
              </a:tr>
              <a:tr h="311472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  Command and Control </a:t>
                      </a:r>
                      <a:endParaRPr lang="en-US" sz="1300" dirty="0"/>
                    </a:p>
                  </a:txBody>
                  <a:tcPr marL="151931" marR="151931"/>
                </a:tc>
              </a:tr>
              <a:tr h="311472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1300" baseline="0" dirty="0" smtClean="0"/>
                        <a:t>  Intelligence Support Services </a:t>
                      </a:r>
                      <a:endParaRPr lang="en-US" sz="1300" dirty="0"/>
                    </a:p>
                  </a:txBody>
                  <a:tcPr marL="151931" marR="151931"/>
                </a:tc>
              </a:tr>
              <a:tr h="360652">
                <a:tc>
                  <a:txBody>
                    <a:bodyPr/>
                    <a:lstStyle/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Contracting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Vehicles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51931" marR="151931">
                    <a:gradFill flip="none" rotWithShape="1">
                      <a:gsLst>
                        <a:gs pos="0">
                          <a:srgbClr val="DDDDDD">
                            <a:shade val="30000"/>
                            <a:satMod val="115000"/>
                          </a:srgbClr>
                        </a:gs>
                        <a:gs pos="50000">
                          <a:srgbClr val="DDDDDD">
                            <a:shade val="67500"/>
                            <a:satMod val="115000"/>
                          </a:srgbClr>
                        </a:gs>
                        <a:gs pos="100000">
                          <a:srgbClr val="DDDDDD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80003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1100" b="1" i="1" dirty="0" smtClean="0"/>
                        <a:t>MEEC</a:t>
                      </a:r>
                      <a:r>
                        <a:rPr lang="en-US" sz="1100" b="1" i="1" baseline="0" dirty="0" smtClean="0"/>
                        <a:t> Cyber Security –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C2015-09-P</a:t>
                      </a:r>
                      <a:endParaRPr lang="en-US" sz="1100" b="1" i="1" baseline="0" dirty="0" smtClean="0"/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en-US" sz="1100" b="1" i="1" baseline="0" dirty="0" smtClean="0"/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1100" b="1" i="1" baseline="0" dirty="0" smtClean="0"/>
                        <a:t>GSA GWACS –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1100" b="1" i="1" baseline="0" dirty="0" smtClean="0"/>
                        <a:t>STARS2 –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GS06F0817Z</a:t>
                      </a:r>
                      <a:endParaRPr lang="en-US" sz="1100" b="1" i="1" baseline="0" dirty="0" smtClean="0"/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1100" b="1" i="1" baseline="0" dirty="0" smtClean="0"/>
                        <a:t>Schedule 70 -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GS35F178AA</a:t>
                      </a:r>
                      <a:endParaRPr lang="en-US" sz="1100" b="1" i="1" baseline="0" dirty="0" smtClean="0"/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1100" b="1" i="1" baseline="0" dirty="0" smtClean="0"/>
                        <a:t>Schedule 84 -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GS07F0178W</a:t>
                      </a:r>
                      <a:endParaRPr lang="en-US" sz="1100" b="1" i="1" baseline="0" dirty="0" smtClean="0"/>
                    </a:p>
                    <a:p>
                      <a:pPr marL="0" lvl="0" indent="0">
                        <a:buFontTx/>
                        <a:buNone/>
                      </a:pPr>
                      <a:endParaRPr lang="en-US" sz="1100" b="1" i="1" baseline="0" dirty="0" smtClean="0"/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en-US" sz="1100" b="1" i="1" baseline="0" dirty="0" smtClean="0"/>
                        <a:t>DoD - Navy Seaport-e </a:t>
                      </a:r>
                      <a:endParaRPr lang="en-US" sz="1100" b="1" i="1" dirty="0"/>
                    </a:p>
                  </a:txBody>
                  <a:tcPr marL="151931" marR="151931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46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6951-A69F-4F62-9E1B-AA022A33082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Image result for api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843" y="4110013"/>
            <a:ext cx="1857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900" y="3254242"/>
            <a:ext cx="1447262" cy="14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endCxn id="8" idx="5"/>
          </p:cNvCxnSpPr>
          <p:nvPr/>
        </p:nvCxnSpPr>
        <p:spPr>
          <a:xfrm flipH="1" flipV="1">
            <a:off x="3083968" y="2692864"/>
            <a:ext cx="1257506" cy="839674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16434" y="2262595"/>
            <a:ext cx="1100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</a:rPr>
              <a:t>Mobile Device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98920" y="2433857"/>
            <a:ext cx="333955" cy="303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088605" y="3532538"/>
            <a:ext cx="2221061" cy="278296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89577" y="3340308"/>
            <a:ext cx="896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</a:rPr>
              <a:t>Web Portal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89820" y="3340308"/>
            <a:ext cx="333955" cy="303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2434377" y="4028035"/>
            <a:ext cx="1875289" cy="2139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189316" y="3876312"/>
            <a:ext cx="333955" cy="303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5506" y="3910933"/>
            <a:ext cx="947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</a:rPr>
              <a:t>B2B Partner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522429" y="4179758"/>
            <a:ext cx="2787237" cy="602225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277367" y="4630260"/>
            <a:ext cx="333955" cy="303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8464" y="4684926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</a:rPr>
              <a:t>Cloud App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1444344" y="2645216"/>
            <a:ext cx="2865322" cy="102647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178943" y="2402700"/>
            <a:ext cx="333955" cy="303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26173" y="2256350"/>
            <a:ext cx="752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</a:rPr>
              <a:t>Web Site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707884" y="4375274"/>
            <a:ext cx="1601782" cy="70043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443757" y="4970277"/>
            <a:ext cx="333955" cy="303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63571" y="5075704"/>
            <a:ext cx="68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</a:rPr>
              <a:t>Sat Link</a:t>
            </a:r>
          </a:p>
        </p:txBody>
      </p:sp>
      <p:sp>
        <p:nvSpPr>
          <p:cNvPr id="24" name="Right Arrow 23"/>
          <p:cNvSpPr/>
          <p:nvPr/>
        </p:nvSpPr>
        <p:spPr>
          <a:xfrm flipH="1">
            <a:off x="5436579" y="3592217"/>
            <a:ext cx="771277" cy="76704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bg1">
                  <a:shade val="67500"/>
                  <a:satMod val="115000"/>
                  <a:lumMod val="79000"/>
                  <a:alpha val="57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19" y="3166535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>
          <a:xfrm>
            <a:off x="6424905" y="3010983"/>
            <a:ext cx="2065227" cy="1920192"/>
          </a:xfrm>
          <a:prstGeom prst="ellipse">
            <a:avLst/>
          </a:prstGeom>
          <a:noFill/>
          <a:ln w="381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533461" y="4981205"/>
            <a:ext cx="2056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</a:rPr>
              <a:t>Company Assets and Services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04800" y="242477"/>
            <a:ext cx="8161849" cy="939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5379"/>
                </a:solidFill>
              </a:rPr>
              <a:t>The Agility of API Abstraction</a:t>
            </a:r>
          </a:p>
        </p:txBody>
      </p:sp>
    </p:spTree>
    <p:extLst>
      <p:ext uri="{BB962C8B-B14F-4D97-AF65-F5344CB8AC3E}">
        <p14:creationId xmlns:p14="http://schemas.microsoft.com/office/powerpoint/2010/main" val="18163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6951-A69F-4F62-9E1B-AA022A33082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959100" y="2120900"/>
            <a:ext cx="2692400" cy="2692400"/>
          </a:xfrm>
          <a:prstGeom prst="ellipse">
            <a:avLst/>
          </a:prstGeom>
          <a:noFill/>
          <a:ln w="889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120900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2829969" y="3168689"/>
            <a:ext cx="340786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/>
            <a:r>
              <a:rPr lang="en-US" sz="2000" b="1" dirty="0" smtClean="0">
                <a:latin typeface="Calibri" panose="020F0502020204030204" pitchFamily="34" charset="0"/>
              </a:rPr>
              <a:t>The Service</a:t>
            </a:r>
            <a:endParaRPr lang="en-US" sz="2000" b="1" dirty="0">
              <a:latin typeface="Calibri" panose="020F0502020204030204" pitchFamily="34" charset="0"/>
            </a:endParaRPr>
          </a:p>
          <a:p>
            <a:pPr marL="0" lvl="1" algn="ctr"/>
            <a:r>
              <a:rPr lang="en-US" dirty="0" smtClean="0">
                <a:latin typeface="Calibri" panose="020F0502020204030204" pitchFamily="34" charset="0"/>
              </a:rPr>
              <a:t>Mobile, B2B, Portal, Data …</a:t>
            </a:r>
          </a:p>
          <a:p>
            <a:pPr marL="0" lvl="1" algn="ctr"/>
            <a:r>
              <a:rPr lang="en-US" dirty="0" smtClean="0">
                <a:latin typeface="Calibri" panose="020F0502020204030204" pitchFamily="34" charset="0"/>
              </a:rPr>
              <a:t>(HTML, XML, SOAP, REST, JSON, …)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381000"/>
            <a:ext cx="8315573" cy="78031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600" b="1" kern="0" dirty="0" smtClean="0">
                <a:solidFill>
                  <a:srgbClr val="005379"/>
                </a:solidFill>
              </a:rPr>
              <a:t>Anatomy of Modern API Security</a:t>
            </a:r>
            <a:endParaRPr lang="en-US" sz="3600" b="1" kern="0" dirty="0">
              <a:solidFill>
                <a:srgbClr val="005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6951-A69F-4F62-9E1B-AA022A33082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74" y="2142214"/>
            <a:ext cx="39052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830662" y="2059387"/>
            <a:ext cx="3538332" cy="3498573"/>
          </a:xfrm>
          <a:prstGeom prst="ellipse">
            <a:avLst/>
          </a:prstGeom>
          <a:noFill/>
          <a:ln w="1270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38381" y="2863793"/>
            <a:ext cx="1922893" cy="1883135"/>
          </a:xfrm>
          <a:prstGeom prst="ellipse">
            <a:avLst/>
          </a:prstGeom>
          <a:noFill/>
          <a:ln w="381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50868" y="3170582"/>
            <a:ext cx="1296993" cy="1266248"/>
          </a:xfrm>
          <a:prstGeom prst="ellipse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81000"/>
            <a:ext cx="8239373" cy="78031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600" b="1" kern="0" dirty="0" smtClean="0">
                <a:solidFill>
                  <a:srgbClr val="005379"/>
                </a:solidFill>
              </a:rPr>
              <a:t>Anatomy of Modern API Security</a:t>
            </a:r>
            <a:endParaRPr lang="en-US" sz="3600" b="1" kern="0" dirty="0">
              <a:solidFill>
                <a:srgbClr val="005379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807720" y="2059387"/>
            <a:ext cx="3538332" cy="3498573"/>
          </a:xfrm>
          <a:prstGeom prst="ellipse">
            <a:avLst/>
          </a:prstGeom>
          <a:noFill/>
          <a:ln w="1270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15439" y="2863793"/>
            <a:ext cx="1922893" cy="1883135"/>
          </a:xfrm>
          <a:prstGeom prst="ellipse">
            <a:avLst/>
          </a:prstGeom>
          <a:noFill/>
          <a:ln w="381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39052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3589065" y="2474179"/>
            <a:ext cx="1922893" cy="1883135"/>
          </a:xfrm>
          <a:prstGeom prst="ellipse">
            <a:avLst/>
          </a:prstGeom>
          <a:noFill/>
          <a:ln w="381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6951-A69F-4F62-9E1B-AA022A33082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74" y="2142214"/>
            <a:ext cx="39052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512069" y="2078922"/>
            <a:ext cx="3869137" cy="1354217"/>
            <a:chOff x="5512069" y="2078922"/>
            <a:chExt cx="3869137" cy="1354217"/>
          </a:xfrm>
        </p:grpSpPr>
        <p:sp>
          <p:nvSpPr>
            <p:cNvPr id="8" name="Rectangle 132"/>
            <p:cNvSpPr>
              <a:spLocks noChangeArrowheads="1"/>
            </p:cNvSpPr>
            <p:nvPr/>
          </p:nvSpPr>
          <p:spPr bwMode="auto">
            <a:xfrm>
              <a:off x="6027533" y="2078922"/>
              <a:ext cx="3353673" cy="1354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005379"/>
                  </a:solidFill>
                  <a:latin typeface="Calibri" panose="020F0502020204030204" pitchFamily="34" charset="0"/>
                </a:rPr>
                <a:t>Threat Mitigation</a:t>
              </a:r>
              <a:endParaRPr lang="en-US" b="1" dirty="0">
                <a:solidFill>
                  <a:srgbClr val="005379"/>
                </a:solidFill>
                <a:latin typeface="Calibri" panose="020F0502020204030204" pitchFamily="34" charset="0"/>
              </a:endParaRPr>
            </a:p>
            <a:p>
              <a:pPr marL="114300" indent="-114300" algn="l">
                <a:buFont typeface="Arial" pitchFamily="34" charset="0"/>
                <a:buChar char="•"/>
              </a:pPr>
              <a:r>
                <a:rPr lang="en-US" sz="1600" dirty="0" smtClean="0">
                  <a:latin typeface="Calibri" panose="020F0502020204030204" pitchFamily="34" charset="0"/>
                </a:rPr>
                <a:t>Content-Aware (SOAP, REST, …)</a:t>
              </a:r>
              <a:endParaRPr lang="en-US" sz="1600" dirty="0">
                <a:latin typeface="Calibri" panose="020F0502020204030204" pitchFamily="34" charset="0"/>
              </a:endParaRPr>
            </a:p>
            <a:p>
              <a:pPr marL="114300" indent="-114300" algn="l">
                <a:buFont typeface="Arial" pitchFamily="34" charset="0"/>
                <a:buChar char="•"/>
              </a:pPr>
              <a:r>
                <a:rPr lang="en-US" sz="1600" dirty="0" smtClean="0">
                  <a:latin typeface="Calibri" panose="020F0502020204030204" pitchFamily="34" charset="0"/>
                </a:rPr>
                <a:t>Intrusion </a:t>
              </a:r>
              <a:r>
                <a:rPr lang="en-US" sz="1600" dirty="0">
                  <a:latin typeface="Calibri" panose="020F0502020204030204" pitchFamily="34" charset="0"/>
                </a:rPr>
                <a:t>Detection and Prevention</a:t>
              </a:r>
            </a:p>
            <a:p>
              <a:pPr marL="114300" lvl="1" indent="-114300" algn="l">
                <a:buFont typeface="Arial" pitchFamily="34" charset="0"/>
                <a:buChar char="•"/>
              </a:pPr>
              <a:r>
                <a:rPr lang="en-US" sz="1600" dirty="0" smtClean="0">
                  <a:latin typeface="Calibri" panose="020F0502020204030204" pitchFamily="34" charset="0"/>
                </a:rPr>
                <a:t>Data Leakage </a:t>
              </a:r>
              <a:endParaRPr lang="en-US" sz="1600" dirty="0">
                <a:latin typeface="Calibri" panose="020F0502020204030204" pitchFamily="34" charset="0"/>
              </a:endParaRPr>
            </a:p>
            <a:p>
              <a:pPr marL="114300" lvl="1" indent="-114300" algn="l">
                <a:buFont typeface="Arial" pitchFamily="34" charset="0"/>
                <a:buChar char="•"/>
              </a:pPr>
              <a:r>
                <a:rPr lang="en-US" sz="1600" dirty="0" smtClean="0">
                  <a:latin typeface="Calibri" panose="020F0502020204030204" pitchFamily="34" charset="0"/>
                </a:rPr>
                <a:t>Embedded Malware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 rot="9486813">
              <a:off x="5512069" y="2464710"/>
              <a:ext cx="492255" cy="219699"/>
            </a:xfrm>
            <a:prstGeom prst="rightArrow">
              <a:avLst>
                <a:gd name="adj1" fmla="val 68805"/>
                <a:gd name="adj2" fmla="val 57772"/>
              </a:avLst>
            </a:prstGeom>
            <a:solidFill>
              <a:schemeClr val="bg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8137" y="1810448"/>
            <a:ext cx="3182028" cy="1109345"/>
            <a:chOff x="148137" y="1810448"/>
            <a:chExt cx="3182028" cy="1109345"/>
          </a:xfrm>
        </p:grpSpPr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148137" y="1811797"/>
              <a:ext cx="2182256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lvl="1" algn="l"/>
              <a:r>
                <a:rPr lang="en-US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Transport Security</a:t>
              </a:r>
              <a:endParaRPr lang="en-US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  <a:p>
              <a:pPr marL="171450" lvl="1" indent="-171450" algn="l">
                <a:buFont typeface="Arial" pitchFamily="34" charset="0"/>
                <a:buChar char="•"/>
              </a:pPr>
              <a:r>
                <a:rPr lang="en-US" sz="1600" dirty="0" smtClean="0">
                  <a:latin typeface="Calibri" panose="020F0502020204030204" pitchFamily="34" charset="0"/>
                </a:rPr>
                <a:t>SSL/TLS</a:t>
              </a:r>
            </a:p>
            <a:p>
              <a:pPr marL="171450" lvl="1" indent="-171450" algn="l">
                <a:buFont typeface="Arial" pitchFamily="34" charset="0"/>
                <a:buChar char="•"/>
              </a:pPr>
              <a:r>
                <a:rPr lang="en-US" sz="1600" dirty="0" smtClean="0">
                  <a:latin typeface="Calibri" panose="020F0502020204030204" pitchFamily="34" charset="0"/>
                </a:rPr>
                <a:t>IP, Port, URL </a:t>
              </a:r>
              <a:r>
                <a:rPr lang="en-US" sz="1600" dirty="0">
                  <a:latin typeface="Calibri" panose="020F0502020204030204" pitchFamily="34" charset="0"/>
                </a:rPr>
                <a:t/>
              </a:r>
              <a:br>
                <a:rPr lang="en-US" sz="1600" dirty="0">
                  <a:latin typeface="Calibri" panose="020F0502020204030204" pitchFamily="34" charset="0"/>
                </a:rPr>
              </a:b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2" name="Right Arrow 11"/>
            <p:cNvSpPr/>
            <p:nvPr/>
          </p:nvSpPr>
          <p:spPr bwMode="auto">
            <a:xfrm rot="629983">
              <a:off x="1387735" y="2397229"/>
              <a:ext cx="1942430" cy="183351"/>
            </a:xfrm>
            <a:prstGeom prst="rightArrow">
              <a:avLst>
                <a:gd name="adj1" fmla="val 68805"/>
                <a:gd name="adj2" fmla="val 57772"/>
              </a:avLst>
            </a:prstGeom>
            <a:solidFill>
              <a:schemeClr val="bg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148137" y="1810448"/>
              <a:ext cx="2182256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lvl="1" algn="l"/>
              <a:r>
                <a:rPr lang="en-US" b="1" dirty="0" smtClean="0">
                  <a:solidFill>
                    <a:srgbClr val="005379"/>
                  </a:solidFill>
                  <a:latin typeface="Calibri" panose="020F0502020204030204" pitchFamily="34" charset="0"/>
                </a:rPr>
                <a:t>Transport Security</a:t>
              </a:r>
              <a:endParaRPr lang="en-US" b="1" dirty="0">
                <a:solidFill>
                  <a:srgbClr val="005379"/>
                </a:solidFill>
                <a:latin typeface="Calibri" panose="020F0502020204030204" pitchFamily="34" charset="0"/>
              </a:endParaRPr>
            </a:p>
            <a:p>
              <a:pPr marL="171450" lvl="1" indent="-171450" algn="l">
                <a:buFont typeface="Arial" pitchFamily="34" charset="0"/>
                <a:buChar char="•"/>
              </a:pPr>
              <a:r>
                <a:rPr lang="en-US" sz="1600" dirty="0" smtClean="0">
                  <a:latin typeface="Calibri" panose="020F0502020204030204" pitchFamily="34" charset="0"/>
                </a:rPr>
                <a:t>SSL/TLS</a:t>
              </a:r>
            </a:p>
            <a:p>
              <a:pPr marL="171450" lvl="1" indent="-171450" algn="l">
                <a:buFont typeface="Arial" pitchFamily="34" charset="0"/>
                <a:buChar char="•"/>
              </a:pPr>
              <a:r>
                <a:rPr lang="en-US" sz="1600" dirty="0" smtClean="0">
                  <a:latin typeface="Calibri" panose="020F0502020204030204" pitchFamily="34" charset="0"/>
                </a:rPr>
                <a:t>IP, Port, URL </a:t>
              </a:r>
              <a:r>
                <a:rPr lang="en-US" sz="1600" dirty="0">
                  <a:latin typeface="Calibri" panose="020F0502020204030204" pitchFamily="34" charset="0"/>
                </a:rPr>
                <a:t/>
              </a:r>
              <a:br>
                <a:rPr lang="en-US" sz="1600" dirty="0">
                  <a:latin typeface="Calibri" panose="020F0502020204030204" pitchFamily="34" charset="0"/>
                </a:rPr>
              </a:br>
              <a:endParaRPr lang="en-US" sz="16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70908" y="3522445"/>
            <a:ext cx="3787003" cy="861774"/>
            <a:chOff x="5170908" y="3522445"/>
            <a:chExt cx="3787003" cy="861774"/>
          </a:xfrm>
        </p:grpSpPr>
        <p:sp>
          <p:nvSpPr>
            <p:cNvPr id="14" name="Right Arrow 13"/>
            <p:cNvSpPr/>
            <p:nvPr/>
          </p:nvSpPr>
          <p:spPr bwMode="auto">
            <a:xfrm rot="11053224">
              <a:off x="5170908" y="3791706"/>
              <a:ext cx="1506641" cy="172154"/>
            </a:xfrm>
            <a:prstGeom prst="rightArrow">
              <a:avLst>
                <a:gd name="adj1" fmla="val 68805"/>
                <a:gd name="adj2" fmla="val 57772"/>
              </a:avLst>
            </a:prstGeom>
            <a:solidFill>
              <a:schemeClr val="bg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5" name="Rectangle 129"/>
            <p:cNvSpPr>
              <a:spLocks noChangeArrowheads="1"/>
            </p:cNvSpPr>
            <p:nvPr/>
          </p:nvSpPr>
          <p:spPr bwMode="auto">
            <a:xfrm>
              <a:off x="6760871" y="3522445"/>
              <a:ext cx="2197040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lvl="2" algn="l"/>
              <a:r>
                <a:rPr lang="en-US" b="1" dirty="0" smtClean="0">
                  <a:solidFill>
                    <a:srgbClr val="005379"/>
                  </a:solidFill>
                  <a:latin typeface="Calibri" panose="020F0502020204030204" pitchFamily="34" charset="0"/>
                </a:rPr>
                <a:t>Data Privacy</a:t>
              </a:r>
              <a:endParaRPr lang="en-US" b="1" dirty="0">
                <a:solidFill>
                  <a:srgbClr val="005379"/>
                </a:solidFill>
                <a:latin typeface="Calibri" panose="020F0502020204030204" pitchFamily="34" charset="0"/>
              </a:endParaRPr>
            </a:p>
            <a:p>
              <a:pPr marL="171450" lvl="3" indent="-171450" algn="l">
                <a:buFont typeface="Arial" pitchFamily="34" charset="0"/>
                <a:buChar char="•"/>
              </a:pPr>
              <a:r>
                <a:rPr lang="en-US" sz="1600" dirty="0" smtClean="0">
                  <a:latin typeface="Calibri" panose="020F0502020204030204" pitchFamily="34" charset="0"/>
                </a:rPr>
                <a:t>Content </a:t>
              </a:r>
              <a:r>
                <a:rPr lang="en-US" sz="1600" dirty="0">
                  <a:latin typeface="Calibri" panose="020F0502020204030204" pitchFamily="34" charset="0"/>
                </a:rPr>
                <a:t>Encryption</a:t>
              </a:r>
            </a:p>
            <a:p>
              <a:pPr marL="171450" lvl="3" indent="-171450" algn="l">
                <a:buFont typeface="Arial" pitchFamily="34" charset="0"/>
                <a:buChar char="•"/>
              </a:pPr>
              <a:r>
                <a:rPr lang="en-US" sz="1600" dirty="0" smtClean="0">
                  <a:latin typeface="Calibri" panose="020F0502020204030204" pitchFamily="34" charset="0"/>
                </a:rPr>
                <a:t>Content Decryption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74213" y="4723330"/>
            <a:ext cx="4666569" cy="1226109"/>
            <a:chOff x="5274213" y="4723330"/>
            <a:chExt cx="4666569" cy="1226109"/>
          </a:xfrm>
        </p:grpSpPr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5900121" y="5087665"/>
              <a:ext cx="4040661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lvl="1" algn="l"/>
              <a:r>
                <a:rPr lang="en-US" b="1" dirty="0" smtClean="0">
                  <a:solidFill>
                    <a:srgbClr val="005379"/>
                  </a:solidFill>
                  <a:latin typeface="Calibri" panose="020F0502020204030204" pitchFamily="34" charset="0"/>
                </a:rPr>
                <a:t>Attribute Based Access Control</a:t>
              </a:r>
              <a:endParaRPr lang="en-US" b="1" dirty="0">
                <a:solidFill>
                  <a:srgbClr val="005379"/>
                </a:solidFill>
                <a:latin typeface="Calibri" panose="020F0502020204030204" pitchFamily="34" charset="0"/>
              </a:endParaRPr>
            </a:p>
            <a:p>
              <a:pPr marL="171450" lvl="1" indent="-171450" algn="l">
                <a:buFont typeface="Arial" pitchFamily="34" charset="0"/>
                <a:buChar char="•"/>
              </a:pPr>
              <a:r>
                <a:rPr lang="en-US" sz="1600" dirty="0" smtClean="0">
                  <a:latin typeface="Calibri" panose="020F0502020204030204" pitchFamily="34" charset="0"/>
                </a:rPr>
                <a:t>Subject, Object, Environment</a:t>
              </a:r>
              <a:r>
                <a:rPr lang="en-US" sz="1600" dirty="0">
                  <a:latin typeface="Calibri" panose="020F0502020204030204" pitchFamily="34" charset="0"/>
                </a:rPr>
                <a:t/>
              </a:r>
              <a:br>
                <a:rPr lang="en-US" sz="1600" dirty="0">
                  <a:latin typeface="Calibri" panose="020F0502020204030204" pitchFamily="34" charset="0"/>
                </a:rPr>
              </a:b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8" name="Right Arrow 17"/>
            <p:cNvSpPr/>
            <p:nvPr/>
          </p:nvSpPr>
          <p:spPr bwMode="auto">
            <a:xfrm rot="12074302">
              <a:off x="5274213" y="4723330"/>
              <a:ext cx="1506641" cy="172154"/>
            </a:xfrm>
            <a:prstGeom prst="rightArrow">
              <a:avLst>
                <a:gd name="adj1" fmla="val 68805"/>
                <a:gd name="adj2" fmla="val 57772"/>
              </a:avLst>
            </a:prstGeom>
            <a:solidFill>
              <a:schemeClr val="bg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8137" y="3222477"/>
            <a:ext cx="3432624" cy="615553"/>
            <a:chOff x="148137" y="3222477"/>
            <a:chExt cx="3432624" cy="615553"/>
          </a:xfrm>
        </p:grpSpPr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148137" y="3222477"/>
              <a:ext cx="2810961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lvl="1" algn="l"/>
              <a:r>
                <a:rPr lang="en-US" b="1" dirty="0" smtClean="0">
                  <a:solidFill>
                    <a:srgbClr val="005379"/>
                  </a:solidFill>
                  <a:latin typeface="Calibri" panose="020F0502020204030204" pitchFamily="34" charset="0"/>
                </a:rPr>
                <a:t>Role-Based Access Control</a:t>
              </a:r>
            </a:p>
            <a:p>
              <a:pPr marL="171450" lvl="1" indent="-171450" algn="l">
                <a:buFont typeface="Arial" pitchFamily="34" charset="0"/>
                <a:buChar char="•"/>
              </a:pPr>
              <a:r>
                <a:rPr lang="en-US" sz="1600" dirty="0" err="1" smtClean="0">
                  <a:latin typeface="Calibri" panose="020F0502020204030204" pitchFamily="34" charset="0"/>
                </a:rPr>
                <a:t>AuthN</a:t>
              </a:r>
              <a:r>
                <a:rPr lang="en-US" sz="1600" dirty="0" smtClean="0">
                  <a:latin typeface="Calibri" panose="020F0502020204030204" pitchFamily="34" charset="0"/>
                </a:rPr>
                <a:t>, </a:t>
              </a:r>
              <a:r>
                <a:rPr lang="en-US" sz="1600" dirty="0" err="1" smtClean="0">
                  <a:latin typeface="Calibri" panose="020F0502020204030204" pitchFamily="34" charset="0"/>
                </a:rPr>
                <a:t>AuthZ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21" name="Right Arrow 20"/>
            <p:cNvSpPr/>
            <p:nvPr/>
          </p:nvSpPr>
          <p:spPr bwMode="auto">
            <a:xfrm>
              <a:off x="1638331" y="3578429"/>
              <a:ext cx="1942430" cy="183351"/>
            </a:xfrm>
            <a:prstGeom prst="rightArrow">
              <a:avLst>
                <a:gd name="adj1" fmla="val 68805"/>
                <a:gd name="adj2" fmla="val 57772"/>
              </a:avLst>
            </a:prstGeom>
            <a:solidFill>
              <a:schemeClr val="bg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4498" y="4830965"/>
            <a:ext cx="3663827" cy="1364696"/>
            <a:chOff x="604498" y="4830965"/>
            <a:chExt cx="3663827" cy="1364696"/>
          </a:xfrm>
        </p:grpSpPr>
        <p:sp>
          <p:nvSpPr>
            <p:cNvPr id="23" name="Rectangle 130"/>
            <p:cNvSpPr>
              <a:spLocks noChangeArrowheads="1"/>
            </p:cNvSpPr>
            <p:nvPr/>
          </p:nvSpPr>
          <p:spPr bwMode="auto">
            <a:xfrm>
              <a:off x="604498" y="5087665"/>
              <a:ext cx="2354601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lvl="2" algn="l"/>
              <a:r>
                <a:rPr lang="en-US" b="1" dirty="0" smtClean="0">
                  <a:solidFill>
                    <a:srgbClr val="005379"/>
                  </a:solidFill>
                  <a:latin typeface="Calibri" panose="020F0502020204030204" pitchFamily="34" charset="0"/>
                </a:rPr>
                <a:t>Integrity and Trust </a:t>
              </a:r>
              <a:endParaRPr lang="en-US" b="1" dirty="0">
                <a:solidFill>
                  <a:srgbClr val="005379"/>
                </a:solidFill>
                <a:latin typeface="Calibri" panose="020F0502020204030204" pitchFamily="34" charset="0"/>
              </a:endParaRPr>
            </a:p>
            <a:p>
              <a:pPr marL="285750" lvl="3" indent="-285750" algn="l">
                <a:buFont typeface="Arial"/>
                <a:buChar char="•"/>
              </a:pPr>
              <a:r>
                <a:rPr lang="en-US" sz="1600" dirty="0" smtClean="0">
                  <a:latin typeface="Calibri" panose="020F0502020204030204" pitchFamily="34" charset="0"/>
                </a:rPr>
                <a:t> </a:t>
              </a:r>
              <a:r>
                <a:rPr lang="en-US" sz="1600" dirty="0">
                  <a:latin typeface="Calibri" panose="020F0502020204030204" pitchFamily="34" charset="0"/>
                </a:rPr>
                <a:t>Digital Signature</a:t>
              </a:r>
            </a:p>
            <a:p>
              <a:pPr marL="285750" lvl="3" indent="-285750" algn="l">
                <a:buFont typeface="Arial"/>
                <a:buChar char="•"/>
              </a:pPr>
              <a:r>
                <a:rPr lang="en-US" sz="1600" dirty="0" smtClean="0">
                  <a:latin typeface="Calibri" panose="020F0502020204030204" pitchFamily="34" charset="0"/>
                </a:rPr>
                <a:t> </a:t>
              </a:r>
              <a:r>
                <a:rPr lang="en-US" sz="1600" dirty="0">
                  <a:latin typeface="Calibri" panose="020F0502020204030204" pitchFamily="34" charset="0"/>
                </a:rPr>
                <a:t>Signature Verification</a:t>
              </a:r>
            </a:p>
            <a:p>
              <a:pPr marL="285750" lvl="3" indent="-285750" algn="l">
                <a:buFont typeface="Arial"/>
                <a:buChar char="•"/>
              </a:pPr>
              <a:r>
                <a:rPr lang="en-US" sz="1600" dirty="0" smtClean="0">
                  <a:latin typeface="Calibri" panose="020F0502020204030204" pitchFamily="34" charset="0"/>
                </a:rPr>
                <a:t> </a:t>
              </a:r>
              <a:r>
                <a:rPr lang="en-US" sz="1600" dirty="0">
                  <a:latin typeface="Calibri" panose="020F0502020204030204" pitchFamily="34" charset="0"/>
                </a:rPr>
                <a:t>Schema </a:t>
              </a:r>
              <a:r>
                <a:rPr lang="en-US" sz="1600" dirty="0" smtClean="0">
                  <a:latin typeface="Calibri" panose="020F0502020204030204" pitchFamily="34" charset="0"/>
                </a:rPr>
                <a:t>Validation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24" name="Right Arrow 23"/>
            <p:cNvSpPr/>
            <p:nvPr/>
          </p:nvSpPr>
          <p:spPr bwMode="auto">
            <a:xfrm rot="19641997">
              <a:off x="2550586" y="4830965"/>
              <a:ext cx="1717739" cy="207900"/>
            </a:xfrm>
            <a:prstGeom prst="rightArrow">
              <a:avLst>
                <a:gd name="adj1" fmla="val 68805"/>
                <a:gd name="adj2" fmla="val 57772"/>
              </a:avLst>
            </a:prstGeom>
            <a:solidFill>
              <a:schemeClr val="bg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381000" y="381000"/>
            <a:ext cx="8315573" cy="78031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600" b="1" kern="0" dirty="0" smtClean="0">
                <a:solidFill>
                  <a:srgbClr val="005379"/>
                </a:solidFill>
              </a:rPr>
              <a:t>Anatomy of Modern API Security</a:t>
            </a:r>
            <a:endParaRPr lang="en-US" sz="3600" b="1" kern="0" dirty="0">
              <a:solidFill>
                <a:srgbClr val="005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8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6951-A69F-4F62-9E1B-AA022A33082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856054" y="1905000"/>
            <a:ext cx="3295650" cy="3438525"/>
            <a:chOff x="-1008279" y="1906577"/>
            <a:chExt cx="3295650" cy="3438525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8279" y="1906577"/>
              <a:ext cx="3295650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270345" y="3085106"/>
              <a:ext cx="946205" cy="9700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365101" y="457200"/>
            <a:ext cx="8277557" cy="64861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kern="0" dirty="0" smtClean="0">
                <a:solidFill>
                  <a:srgbClr val="005379"/>
                </a:solidFill>
                <a:latin typeface="Calibri" panose="020F0502020204030204" pitchFamily="34" charset="0"/>
              </a:rPr>
              <a:t>API Security Management – Decouple from Service</a:t>
            </a:r>
            <a:endParaRPr lang="en-US" sz="2800" b="1" kern="0" dirty="0">
              <a:solidFill>
                <a:srgbClr val="005379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27" y="3318197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5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73745E-6 L 0.34254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8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115 L -0.11388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6951-A69F-4F62-9E1B-AA022A33082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814431" y="2129215"/>
            <a:ext cx="3295650" cy="3438525"/>
            <a:chOff x="-1008279" y="1906577"/>
            <a:chExt cx="3295650" cy="3438525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8279" y="1906577"/>
              <a:ext cx="3295650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270345" y="3085106"/>
              <a:ext cx="946205" cy="9700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18" y="3200400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5225070" y="4185287"/>
            <a:ext cx="340786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/>
            <a:r>
              <a:rPr lang="en-US" sz="1600" b="1" dirty="0" smtClean="0">
                <a:latin typeface="Calibri" panose="020F0502020204030204" pitchFamily="34" charset="0"/>
              </a:rPr>
              <a:t>The Service</a:t>
            </a:r>
            <a:endParaRPr lang="en-US" sz="1600" b="1" dirty="0">
              <a:latin typeface="Calibri" panose="020F0502020204030204" pitchFamily="34" charset="0"/>
            </a:endParaRPr>
          </a:p>
          <a:p>
            <a:pPr marL="0" lvl="1" algn="ctr"/>
            <a:r>
              <a:rPr lang="en-US" sz="1400" dirty="0" smtClean="0">
                <a:latin typeface="Calibri" panose="020F0502020204030204" pitchFamily="34" charset="0"/>
              </a:rPr>
              <a:t>Mobile, B2B, Portal, Data …</a:t>
            </a:r>
          </a:p>
          <a:p>
            <a:pPr marL="0" lvl="1" algn="ctr"/>
            <a:r>
              <a:rPr lang="en-US" sz="1400" dirty="0" smtClean="0">
                <a:latin typeface="Calibri" panose="020F0502020204030204" pitchFamily="34" charset="0"/>
              </a:rPr>
              <a:t>(HTML, XML, SOAP, REST, JSON, …) </a:t>
            </a:r>
            <a:r>
              <a:rPr lang="en-US" sz="1400" dirty="0">
                <a:latin typeface="Calibri" panose="020F0502020204030204" pitchFamily="34" charset="0"/>
              </a:rPr>
              <a:t/>
            </a:r>
            <a:br>
              <a:rPr lang="en-US" sz="1400" dirty="0">
                <a:latin typeface="Calibri" panose="020F0502020204030204" pitchFamily="34" charset="0"/>
              </a:rPr>
            </a:b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457200"/>
            <a:ext cx="82775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5379"/>
                </a:solidFill>
              </a:rPr>
              <a:t>API Security Management – Decouple from Service</a:t>
            </a:r>
            <a:endParaRPr lang="en-US" sz="2400" b="1" dirty="0">
              <a:solidFill>
                <a:srgbClr val="005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6951-A69F-4F62-9E1B-AA022A33082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187597" y="1435904"/>
            <a:ext cx="4436827" cy="3982209"/>
            <a:chOff x="3229783" y="3520739"/>
            <a:chExt cx="2433133" cy="502442"/>
          </a:xfrm>
        </p:grpSpPr>
        <p:sp>
          <p:nvSpPr>
            <p:cNvPr id="5" name="Rounded Rectangle 4"/>
            <p:cNvSpPr/>
            <p:nvPr/>
          </p:nvSpPr>
          <p:spPr>
            <a:xfrm>
              <a:off x="3229783" y="3520739"/>
              <a:ext cx="2433133" cy="502442"/>
            </a:xfrm>
            <a:prstGeom prst="roundRect">
              <a:avLst>
                <a:gd name="adj" fmla="val 8928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C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3623" y="3522912"/>
              <a:ext cx="2045453" cy="35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API Security Gateway</a:t>
              </a:r>
              <a:endParaRPr lang="en-US" sz="1600" b="1" dirty="0"/>
            </a:p>
          </p:txBody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22" y="2849848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5825574" y="3834735"/>
            <a:ext cx="340786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/>
            <a:r>
              <a:rPr lang="en-US" sz="1600" b="1" dirty="0" smtClean="0">
                <a:latin typeface="Calibri" panose="020F0502020204030204" pitchFamily="34" charset="0"/>
              </a:rPr>
              <a:t>The Service</a:t>
            </a:r>
            <a:endParaRPr lang="en-US" sz="1600" b="1" dirty="0">
              <a:latin typeface="Calibri" panose="020F0502020204030204" pitchFamily="34" charset="0"/>
            </a:endParaRPr>
          </a:p>
          <a:p>
            <a:pPr marL="0" lvl="1" algn="ctr"/>
            <a:r>
              <a:rPr lang="en-US" sz="1400" dirty="0" smtClean="0">
                <a:latin typeface="Calibri" panose="020F0502020204030204" pitchFamily="34" charset="0"/>
              </a:rPr>
              <a:t>Mobile, B2B, Portal, Data …</a:t>
            </a:r>
          </a:p>
          <a:p>
            <a:pPr marL="0" lvl="1" algn="ctr"/>
            <a:r>
              <a:rPr lang="en-US" sz="1400" dirty="0" smtClean="0">
                <a:latin typeface="Calibri" panose="020F0502020204030204" pitchFamily="34" charset="0"/>
              </a:rPr>
              <a:t>(HTML, XML, SOAP, REST, JSON, …) </a:t>
            </a:r>
            <a:r>
              <a:rPr lang="en-US" sz="1400" dirty="0">
                <a:latin typeface="Calibri" panose="020F0502020204030204" pitchFamily="34" charset="0"/>
              </a:rPr>
              <a:t/>
            </a:r>
            <a:br>
              <a:rPr lang="en-US" sz="1400" dirty="0">
                <a:latin typeface="Calibri" panose="020F0502020204030204" pitchFamily="34" charset="0"/>
              </a:rPr>
            </a:b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1000" y="533400"/>
            <a:ext cx="8277557" cy="57241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400" b="1" kern="0" dirty="0" smtClean="0">
                <a:solidFill>
                  <a:srgbClr val="005379"/>
                </a:solidFill>
              </a:rPr>
              <a:t>API Security Management – Decouple from Service</a:t>
            </a:r>
            <a:endParaRPr lang="en-US" sz="2400" b="1" kern="0" dirty="0">
              <a:solidFill>
                <a:srgbClr val="005379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87596" y="1435904"/>
            <a:ext cx="4436827" cy="3982209"/>
            <a:chOff x="3229783" y="3520739"/>
            <a:chExt cx="2433133" cy="502442"/>
          </a:xfrm>
        </p:grpSpPr>
        <p:sp>
          <p:nvSpPr>
            <p:cNvPr id="17" name="Rounded Rectangle 16"/>
            <p:cNvSpPr/>
            <p:nvPr/>
          </p:nvSpPr>
          <p:spPr>
            <a:xfrm>
              <a:off x="3229783" y="3520739"/>
              <a:ext cx="2433133" cy="502442"/>
            </a:xfrm>
            <a:prstGeom prst="roundRect">
              <a:avLst>
                <a:gd name="adj" fmla="val 8928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C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3623" y="3522912"/>
              <a:ext cx="2045453" cy="35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API Security Gateway</a:t>
              </a:r>
              <a:endParaRPr lang="en-US" sz="16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58185" y="1786444"/>
            <a:ext cx="3295650" cy="3438525"/>
            <a:chOff x="-1008279" y="1906577"/>
            <a:chExt cx="3295650" cy="3438525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8279" y="1906577"/>
              <a:ext cx="3295650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270345" y="3085106"/>
              <a:ext cx="946205" cy="9700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21" y="2849848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825573" y="3834735"/>
            <a:ext cx="340786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/>
            <a:r>
              <a:rPr lang="en-US" sz="1600" b="1" dirty="0" smtClean="0">
                <a:latin typeface="Calibri" panose="020F0502020204030204" pitchFamily="34" charset="0"/>
              </a:rPr>
              <a:t>The Service</a:t>
            </a:r>
            <a:endParaRPr lang="en-US" sz="1600" b="1" dirty="0">
              <a:latin typeface="Calibri" panose="020F0502020204030204" pitchFamily="34" charset="0"/>
            </a:endParaRPr>
          </a:p>
          <a:p>
            <a:pPr marL="0" lvl="1" algn="ctr"/>
            <a:r>
              <a:rPr lang="en-US" sz="1400" dirty="0" smtClean="0">
                <a:latin typeface="Calibri" panose="020F0502020204030204" pitchFamily="34" charset="0"/>
              </a:rPr>
              <a:t>Mobile, B2B, Portal, Data …</a:t>
            </a:r>
          </a:p>
          <a:p>
            <a:pPr marL="0" lvl="1" algn="ctr"/>
            <a:r>
              <a:rPr lang="en-US" sz="1400" dirty="0" smtClean="0">
                <a:latin typeface="Calibri" panose="020F0502020204030204" pitchFamily="34" charset="0"/>
              </a:rPr>
              <a:t>(HTML, XML, SOAP, REST, JSON, …) </a:t>
            </a:r>
            <a:r>
              <a:rPr lang="en-US" sz="1400" dirty="0">
                <a:latin typeface="Calibri" panose="020F0502020204030204" pitchFamily="34" charset="0"/>
              </a:rPr>
              <a:t/>
            </a:r>
            <a:br>
              <a:rPr lang="en-US" sz="1400" dirty="0">
                <a:latin typeface="Calibri" panose="020F0502020204030204" pitchFamily="34" charset="0"/>
              </a:rPr>
            </a:br>
            <a:endParaRPr lang="en-US" sz="1400" dirty="0">
              <a:latin typeface="Calibri" panose="020F050202020403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74842" y="2989302"/>
            <a:ext cx="881061" cy="921400"/>
            <a:chOff x="-1008279" y="1906577"/>
            <a:chExt cx="3295650" cy="3438525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8279" y="1906577"/>
              <a:ext cx="3295650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Oval 25"/>
            <p:cNvSpPr/>
            <p:nvPr/>
          </p:nvSpPr>
          <p:spPr>
            <a:xfrm>
              <a:off x="270345" y="3085106"/>
              <a:ext cx="946205" cy="9700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868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6951-A69F-4F62-9E1B-AA022A33082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347743" y="2043484"/>
            <a:ext cx="4436827" cy="3570137"/>
            <a:chOff x="3229783" y="3520739"/>
            <a:chExt cx="2433133" cy="502442"/>
          </a:xfrm>
        </p:grpSpPr>
        <p:sp>
          <p:nvSpPr>
            <p:cNvPr id="5" name="Rounded Rectangle 4"/>
            <p:cNvSpPr/>
            <p:nvPr/>
          </p:nvSpPr>
          <p:spPr>
            <a:xfrm>
              <a:off x="3229783" y="3520739"/>
              <a:ext cx="2433133" cy="502442"/>
            </a:xfrm>
            <a:prstGeom prst="roundRect">
              <a:avLst>
                <a:gd name="adj" fmla="val 8928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C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45978" y="3528163"/>
              <a:ext cx="2045453" cy="35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API Security Gateway</a:t>
              </a:r>
              <a:endParaRPr lang="en-US" sz="1600" b="1" dirty="0"/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02282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108920" y="2689669"/>
            <a:ext cx="3748013" cy="2610758"/>
            <a:chOff x="1584154" y="2689669"/>
            <a:chExt cx="3748013" cy="2610758"/>
          </a:xfrm>
        </p:grpSpPr>
        <p:grpSp>
          <p:nvGrpSpPr>
            <p:cNvPr id="9" name="Group 8"/>
            <p:cNvGrpSpPr/>
            <p:nvPr/>
          </p:nvGrpSpPr>
          <p:grpSpPr>
            <a:xfrm>
              <a:off x="1881673" y="2689669"/>
              <a:ext cx="3450494" cy="2610758"/>
              <a:chOff x="1853027" y="2260847"/>
              <a:chExt cx="3450494" cy="2610758"/>
            </a:xfrm>
          </p:grpSpPr>
          <p:sp>
            <p:nvSpPr>
              <p:cNvPr id="16" name="Rectangle 22"/>
              <p:cNvSpPr>
                <a:spLocks noChangeArrowheads="1"/>
              </p:cNvSpPr>
              <p:nvPr/>
            </p:nvSpPr>
            <p:spPr bwMode="auto">
              <a:xfrm>
                <a:off x="1861858" y="2689669"/>
                <a:ext cx="281096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lvl="1" algn="l"/>
                <a:r>
                  <a:rPr lang="en-US" b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Role-Based Access Control</a:t>
                </a:r>
              </a:p>
            </p:txBody>
          </p:sp>
          <p:sp>
            <p:nvSpPr>
              <p:cNvPr id="17" name="Rectangle 132"/>
              <p:cNvSpPr>
                <a:spLocks noChangeArrowheads="1"/>
              </p:cNvSpPr>
              <p:nvPr/>
            </p:nvSpPr>
            <p:spPr bwMode="auto">
              <a:xfrm>
                <a:off x="1866475" y="3588336"/>
                <a:ext cx="335367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b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Threat Mitigation</a:t>
                </a:r>
                <a:endParaRPr lang="en-US" b="1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22"/>
              <p:cNvSpPr>
                <a:spLocks noChangeArrowheads="1"/>
              </p:cNvSpPr>
              <p:nvPr/>
            </p:nvSpPr>
            <p:spPr bwMode="auto">
              <a:xfrm>
                <a:off x="1853027" y="2260847"/>
                <a:ext cx="218225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lvl="1" algn="l"/>
                <a:r>
                  <a:rPr lang="en-US" b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Transport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Security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9" name="Rectangle 22"/>
              <p:cNvSpPr>
                <a:spLocks noChangeArrowheads="1"/>
              </p:cNvSpPr>
              <p:nvPr/>
            </p:nvSpPr>
            <p:spPr bwMode="auto">
              <a:xfrm>
                <a:off x="1853907" y="3134059"/>
                <a:ext cx="344961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lvl="1" algn="l"/>
                <a:r>
                  <a:rPr lang="en-US" b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Attribute-Based Access Control</a:t>
                </a:r>
                <a:endParaRPr lang="en-US" b="1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29"/>
              <p:cNvSpPr>
                <a:spLocks noChangeArrowheads="1"/>
              </p:cNvSpPr>
              <p:nvPr/>
            </p:nvSpPr>
            <p:spPr bwMode="auto">
              <a:xfrm>
                <a:off x="1868929" y="4502273"/>
                <a:ext cx="219704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lvl="2" algn="l"/>
                <a:r>
                  <a:rPr lang="en-US" b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Data Privacy</a:t>
                </a:r>
                <a:endParaRPr lang="en-US" b="1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30"/>
              <p:cNvSpPr>
                <a:spLocks noChangeArrowheads="1"/>
              </p:cNvSpPr>
              <p:nvPr/>
            </p:nvSpPr>
            <p:spPr bwMode="auto">
              <a:xfrm>
                <a:off x="1868929" y="4032852"/>
                <a:ext cx="23546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lvl="2" algn="l"/>
                <a:r>
                  <a:rPr lang="en-US" b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Integrity and Trust </a:t>
                </a:r>
                <a:endParaRPr lang="en-US" b="1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154" y="2720872"/>
              <a:ext cx="310965" cy="306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154" y="3149694"/>
              <a:ext cx="310965" cy="306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154" y="3562881"/>
              <a:ext cx="310965" cy="306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154" y="4020369"/>
              <a:ext cx="310965" cy="306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154" y="4492877"/>
              <a:ext cx="310965" cy="306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154" y="4962298"/>
              <a:ext cx="310965" cy="306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660452" y="4187169"/>
            <a:ext cx="340786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/>
            <a:r>
              <a:rPr lang="en-US" sz="1600" b="1" dirty="0" smtClean="0">
                <a:latin typeface="Calibri" panose="020F0502020204030204" pitchFamily="34" charset="0"/>
              </a:rPr>
              <a:t>The Service</a:t>
            </a:r>
            <a:endParaRPr lang="en-US" sz="1600" b="1" dirty="0">
              <a:latin typeface="Calibri" panose="020F0502020204030204" pitchFamily="34" charset="0"/>
            </a:endParaRPr>
          </a:p>
          <a:p>
            <a:pPr marL="0" lvl="1" algn="ctr"/>
            <a:r>
              <a:rPr lang="en-US" sz="1400" dirty="0" smtClean="0">
                <a:latin typeface="Calibri" panose="020F0502020204030204" pitchFamily="34" charset="0"/>
              </a:rPr>
              <a:t>Mobile, B2B, Portal, Data …</a:t>
            </a:r>
          </a:p>
          <a:p>
            <a:pPr marL="0" lvl="1" algn="ctr"/>
            <a:r>
              <a:rPr lang="en-US" sz="1400" dirty="0" smtClean="0">
                <a:latin typeface="Calibri" panose="020F0502020204030204" pitchFamily="34" charset="0"/>
              </a:rPr>
              <a:t>(HTML, XML, SOAP, REST, JSON, …) </a:t>
            </a:r>
            <a:r>
              <a:rPr lang="en-US" sz="1400" dirty="0">
                <a:latin typeface="Calibri" panose="020F0502020204030204" pitchFamily="34" charset="0"/>
              </a:rPr>
              <a:t/>
            </a:r>
            <a:br>
              <a:rPr lang="en-US" sz="1400" dirty="0">
                <a:latin typeface="Calibri" panose="020F0502020204030204" pitchFamily="34" charset="0"/>
              </a:rPr>
            </a:br>
            <a:endParaRPr lang="en-US" sz="1400" dirty="0">
              <a:latin typeface="Calibri" panose="020F050202020403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76788" y="3062688"/>
            <a:ext cx="881061" cy="921400"/>
            <a:chOff x="-1008279" y="1906577"/>
            <a:chExt cx="3295650" cy="3438525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8279" y="1906577"/>
              <a:ext cx="3295650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Oval 24"/>
            <p:cNvSpPr/>
            <p:nvPr/>
          </p:nvSpPr>
          <p:spPr>
            <a:xfrm>
              <a:off x="270345" y="3085106"/>
              <a:ext cx="946205" cy="9700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304800" y="457200"/>
            <a:ext cx="8353757" cy="64861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b="1" kern="0" dirty="0" smtClean="0">
                <a:solidFill>
                  <a:srgbClr val="005379"/>
                </a:solidFill>
              </a:rPr>
              <a:t>API Security Management – Decouple from Service</a:t>
            </a:r>
            <a:endParaRPr lang="en-US" sz="2600" b="1" kern="0" dirty="0">
              <a:solidFill>
                <a:srgbClr val="005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6951-A69F-4F62-9E1B-AA022A33082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497" y="110919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095500"/>
            <a:ext cx="81629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Callout 4"/>
          <p:cNvSpPr/>
          <p:nvPr/>
        </p:nvSpPr>
        <p:spPr>
          <a:xfrm>
            <a:off x="3438523" y="1421130"/>
            <a:ext cx="2157895" cy="51435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Logical API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381000"/>
            <a:ext cx="8277558" cy="72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5379"/>
                </a:solidFill>
              </a:rPr>
              <a:t>API Security Management</a:t>
            </a:r>
          </a:p>
          <a:p>
            <a:r>
              <a:rPr lang="en-US" sz="2400" dirty="0" smtClean="0">
                <a:solidFill>
                  <a:srgbClr val="005379"/>
                </a:solidFill>
              </a:rPr>
              <a:t>Declarative Policies with Identity + Data  </a:t>
            </a:r>
            <a:endParaRPr lang="en-US" sz="2400" dirty="0">
              <a:solidFill>
                <a:srgbClr val="005379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19" y="2289496"/>
            <a:ext cx="2252306" cy="219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716468" y="2606040"/>
            <a:ext cx="1602007" cy="14554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477" y="5413681"/>
            <a:ext cx="3962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Callout 9"/>
          <p:cNvSpPr/>
          <p:nvPr/>
        </p:nvSpPr>
        <p:spPr>
          <a:xfrm>
            <a:off x="3455250" y="4906163"/>
            <a:ext cx="2157895" cy="51435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Actual API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49680" y="1806892"/>
            <a:ext cx="0" cy="1285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99417" y="1493639"/>
            <a:ext cx="2276649" cy="369332"/>
          </a:xfrm>
          <a:prstGeom prst="rect">
            <a:avLst/>
          </a:prstGeom>
          <a:ln w="12700">
            <a:noFill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API </a:t>
            </a:r>
            <a:r>
              <a:rPr lang="en-US" b="1" dirty="0" smtClean="0">
                <a:solidFill>
                  <a:srgbClr val="C00000"/>
                </a:solidFill>
              </a:rPr>
              <a:t>Security Gateway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6951-A69F-4F62-9E1B-AA022A33082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381000" y="457201"/>
            <a:ext cx="8694420" cy="72432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ko-KR" sz="3000" b="1" kern="0" dirty="0" smtClean="0">
                <a:solidFill>
                  <a:srgbClr val="005379"/>
                </a:solidFill>
                <a:latin typeface="Arial" charset="0"/>
              </a:rPr>
              <a:t>API Architecture with Layered API Security</a:t>
            </a:r>
            <a:endParaRPr lang="en-US" sz="3000" kern="0" dirty="0">
              <a:solidFill>
                <a:srgbClr val="005379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85563" y="2928235"/>
            <a:ext cx="3108926" cy="3844191"/>
            <a:chOff x="5029195" y="3977682"/>
            <a:chExt cx="3108926" cy="3844191"/>
          </a:xfrm>
        </p:grpSpPr>
        <p:sp>
          <p:nvSpPr>
            <p:cNvPr id="6" name="Rectangle 20"/>
            <p:cNvSpPr>
              <a:spLocks noChangeArrowheads="1"/>
            </p:cNvSpPr>
            <p:nvPr/>
          </p:nvSpPr>
          <p:spPr bwMode="auto">
            <a:xfrm>
              <a:off x="5029195" y="4072874"/>
              <a:ext cx="3108926" cy="3748999"/>
            </a:xfrm>
            <a:prstGeom prst="pie">
              <a:avLst>
                <a:gd name="adj1" fmla="val 10799998"/>
                <a:gd name="adj2" fmla="val 4853"/>
              </a:avLst>
            </a:prstGeom>
            <a:solidFill>
              <a:srgbClr val="A5C0EB"/>
            </a:solidFill>
            <a:ln w="1905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square" lIns="0" rIns="0" anchor="b" anchorCtr="0">
              <a:noAutofit/>
            </a:bodyPr>
            <a:lstStyle/>
            <a:p>
              <a:pPr algn="ctr"/>
              <a:endParaRPr lang="en-US" sz="1400" b="1" i="1" dirty="0" smtClean="0">
                <a:solidFill>
                  <a:srgbClr val="2D4873"/>
                </a:solidFill>
                <a:latin typeface="Calibri" panose="020F0502020204030204" pitchFamily="34" charset="0"/>
                <a:cs typeface="Arial" pitchFamily="34" charset="0"/>
              </a:endParaRPr>
            </a:p>
            <a:p>
              <a:pPr algn="ctr"/>
              <a:endParaRPr lang="en-US" sz="1400" b="1" i="1" dirty="0">
                <a:solidFill>
                  <a:srgbClr val="2D4873"/>
                </a:solidFill>
                <a:latin typeface="Calibri" panose="020F0502020204030204" pitchFamily="34" charset="0"/>
                <a:cs typeface="Arial" pitchFamily="34" charset="0"/>
              </a:endParaRPr>
            </a:p>
            <a:p>
              <a:pPr algn="ctr"/>
              <a:endParaRPr lang="en-US" sz="1400" b="1" i="1" dirty="0" smtClean="0">
                <a:solidFill>
                  <a:srgbClr val="2D4873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753820" y="4373593"/>
              <a:ext cx="272832" cy="571780"/>
            </a:xfrm>
            <a:custGeom>
              <a:avLst/>
              <a:gdLst>
                <a:gd name="connsiteX0" fmla="*/ 314325 w 319274"/>
                <a:gd name="connsiteY0" fmla="*/ 552450 h 552450"/>
                <a:gd name="connsiteX1" fmla="*/ 276225 w 319274"/>
                <a:gd name="connsiteY1" fmla="*/ 247650 h 552450"/>
                <a:gd name="connsiteX2" fmla="*/ 0 w 319274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274" h="552450">
                  <a:moveTo>
                    <a:pt x="314325" y="552450"/>
                  </a:moveTo>
                  <a:cubicBezTo>
                    <a:pt x="321469" y="446087"/>
                    <a:pt x="328613" y="339725"/>
                    <a:pt x="276225" y="247650"/>
                  </a:cubicBezTo>
                  <a:cubicBezTo>
                    <a:pt x="223837" y="155575"/>
                    <a:pt x="111918" y="77787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572664" y="4528868"/>
              <a:ext cx="324438" cy="462211"/>
            </a:xfrm>
            <a:custGeom>
              <a:avLst/>
              <a:gdLst>
                <a:gd name="connsiteX0" fmla="*/ 314325 w 319274"/>
                <a:gd name="connsiteY0" fmla="*/ 552450 h 552450"/>
                <a:gd name="connsiteX1" fmla="*/ 276225 w 319274"/>
                <a:gd name="connsiteY1" fmla="*/ 247650 h 552450"/>
                <a:gd name="connsiteX2" fmla="*/ 0 w 319274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274" h="552450">
                  <a:moveTo>
                    <a:pt x="314325" y="552450"/>
                  </a:moveTo>
                  <a:cubicBezTo>
                    <a:pt x="321469" y="446087"/>
                    <a:pt x="328613" y="339725"/>
                    <a:pt x="276225" y="247650"/>
                  </a:cubicBezTo>
                  <a:cubicBezTo>
                    <a:pt x="223837" y="155575"/>
                    <a:pt x="111918" y="77787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952226" y="4209691"/>
              <a:ext cx="226825" cy="781389"/>
            </a:xfrm>
            <a:custGeom>
              <a:avLst/>
              <a:gdLst>
                <a:gd name="connsiteX0" fmla="*/ 314325 w 319274"/>
                <a:gd name="connsiteY0" fmla="*/ 552450 h 552450"/>
                <a:gd name="connsiteX1" fmla="*/ 276225 w 319274"/>
                <a:gd name="connsiteY1" fmla="*/ 247650 h 552450"/>
                <a:gd name="connsiteX2" fmla="*/ 0 w 319274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274" h="552450">
                  <a:moveTo>
                    <a:pt x="314325" y="552450"/>
                  </a:moveTo>
                  <a:cubicBezTo>
                    <a:pt x="321469" y="446087"/>
                    <a:pt x="328613" y="339725"/>
                    <a:pt x="276225" y="247650"/>
                  </a:cubicBezTo>
                  <a:cubicBezTo>
                    <a:pt x="223837" y="155575"/>
                    <a:pt x="111918" y="77787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183628" y="4126223"/>
              <a:ext cx="147824" cy="861041"/>
            </a:xfrm>
            <a:custGeom>
              <a:avLst/>
              <a:gdLst>
                <a:gd name="connsiteX0" fmla="*/ 314325 w 319274"/>
                <a:gd name="connsiteY0" fmla="*/ 552450 h 552450"/>
                <a:gd name="connsiteX1" fmla="*/ 276225 w 319274"/>
                <a:gd name="connsiteY1" fmla="*/ 247650 h 552450"/>
                <a:gd name="connsiteX2" fmla="*/ 0 w 319274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274" h="552450">
                  <a:moveTo>
                    <a:pt x="314325" y="552450"/>
                  </a:moveTo>
                  <a:cubicBezTo>
                    <a:pt x="321469" y="446087"/>
                    <a:pt x="328613" y="339725"/>
                    <a:pt x="276225" y="247650"/>
                  </a:cubicBezTo>
                  <a:cubicBezTo>
                    <a:pt x="223837" y="155575"/>
                    <a:pt x="111918" y="77787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flipH="1">
              <a:off x="7132292" y="4383398"/>
              <a:ext cx="299111" cy="603866"/>
            </a:xfrm>
            <a:custGeom>
              <a:avLst/>
              <a:gdLst>
                <a:gd name="connsiteX0" fmla="*/ 314325 w 319274"/>
                <a:gd name="connsiteY0" fmla="*/ 552450 h 552450"/>
                <a:gd name="connsiteX1" fmla="*/ 276225 w 319274"/>
                <a:gd name="connsiteY1" fmla="*/ 247650 h 552450"/>
                <a:gd name="connsiteX2" fmla="*/ 0 w 319274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274" h="552450">
                  <a:moveTo>
                    <a:pt x="314325" y="552450"/>
                  </a:moveTo>
                  <a:cubicBezTo>
                    <a:pt x="321469" y="446087"/>
                    <a:pt x="328613" y="339725"/>
                    <a:pt x="276225" y="247650"/>
                  </a:cubicBezTo>
                  <a:cubicBezTo>
                    <a:pt x="223837" y="155575"/>
                    <a:pt x="111918" y="77787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7291176" y="4554849"/>
              <a:ext cx="321202" cy="382882"/>
            </a:xfrm>
            <a:custGeom>
              <a:avLst/>
              <a:gdLst>
                <a:gd name="connsiteX0" fmla="*/ 314325 w 319274"/>
                <a:gd name="connsiteY0" fmla="*/ 552450 h 552450"/>
                <a:gd name="connsiteX1" fmla="*/ 276225 w 319274"/>
                <a:gd name="connsiteY1" fmla="*/ 247650 h 552450"/>
                <a:gd name="connsiteX2" fmla="*/ 0 w 319274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274" h="552450">
                  <a:moveTo>
                    <a:pt x="314325" y="552450"/>
                  </a:moveTo>
                  <a:cubicBezTo>
                    <a:pt x="321469" y="446087"/>
                    <a:pt x="328613" y="339725"/>
                    <a:pt x="276225" y="247650"/>
                  </a:cubicBezTo>
                  <a:cubicBezTo>
                    <a:pt x="223837" y="155575"/>
                    <a:pt x="111918" y="77787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flipH="1">
              <a:off x="6949413" y="4230998"/>
              <a:ext cx="262914" cy="706733"/>
            </a:xfrm>
            <a:custGeom>
              <a:avLst/>
              <a:gdLst>
                <a:gd name="connsiteX0" fmla="*/ 314325 w 319274"/>
                <a:gd name="connsiteY0" fmla="*/ 552450 h 552450"/>
                <a:gd name="connsiteX1" fmla="*/ 276225 w 319274"/>
                <a:gd name="connsiteY1" fmla="*/ 247650 h 552450"/>
                <a:gd name="connsiteX2" fmla="*/ 0 w 319274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274" h="552450">
                  <a:moveTo>
                    <a:pt x="314325" y="552450"/>
                  </a:moveTo>
                  <a:cubicBezTo>
                    <a:pt x="321469" y="446087"/>
                    <a:pt x="328613" y="339725"/>
                    <a:pt x="276225" y="247650"/>
                  </a:cubicBezTo>
                  <a:cubicBezTo>
                    <a:pt x="223837" y="155575"/>
                    <a:pt x="111918" y="77787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flipH="1">
              <a:off x="6801589" y="4149306"/>
              <a:ext cx="194433" cy="784609"/>
            </a:xfrm>
            <a:custGeom>
              <a:avLst/>
              <a:gdLst>
                <a:gd name="connsiteX0" fmla="*/ 314325 w 319274"/>
                <a:gd name="connsiteY0" fmla="*/ 552450 h 552450"/>
                <a:gd name="connsiteX1" fmla="*/ 276225 w 319274"/>
                <a:gd name="connsiteY1" fmla="*/ 247650 h 552450"/>
                <a:gd name="connsiteX2" fmla="*/ 0 w 319274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274" h="552450">
                  <a:moveTo>
                    <a:pt x="314325" y="552450"/>
                  </a:moveTo>
                  <a:cubicBezTo>
                    <a:pt x="321469" y="446087"/>
                    <a:pt x="328613" y="339725"/>
                    <a:pt x="276225" y="247650"/>
                  </a:cubicBezTo>
                  <a:cubicBezTo>
                    <a:pt x="223837" y="155575"/>
                    <a:pt x="111918" y="77787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418054" y="4080295"/>
              <a:ext cx="89606" cy="906970"/>
            </a:xfrm>
            <a:custGeom>
              <a:avLst/>
              <a:gdLst>
                <a:gd name="connsiteX0" fmla="*/ 314325 w 319274"/>
                <a:gd name="connsiteY0" fmla="*/ 552450 h 552450"/>
                <a:gd name="connsiteX1" fmla="*/ 276225 w 319274"/>
                <a:gd name="connsiteY1" fmla="*/ 247650 h 552450"/>
                <a:gd name="connsiteX2" fmla="*/ 0 w 319274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274" h="552450">
                  <a:moveTo>
                    <a:pt x="314325" y="552450"/>
                  </a:moveTo>
                  <a:cubicBezTo>
                    <a:pt x="321469" y="446087"/>
                    <a:pt x="328613" y="339725"/>
                    <a:pt x="276225" y="247650"/>
                  </a:cubicBezTo>
                  <a:cubicBezTo>
                    <a:pt x="223837" y="155575"/>
                    <a:pt x="111918" y="77787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flipH="1">
              <a:off x="6658731" y="4080295"/>
              <a:ext cx="104377" cy="906970"/>
            </a:xfrm>
            <a:custGeom>
              <a:avLst/>
              <a:gdLst>
                <a:gd name="connsiteX0" fmla="*/ 314325 w 319274"/>
                <a:gd name="connsiteY0" fmla="*/ 552450 h 552450"/>
                <a:gd name="connsiteX1" fmla="*/ 276225 w 319274"/>
                <a:gd name="connsiteY1" fmla="*/ 247650 h 552450"/>
                <a:gd name="connsiteX2" fmla="*/ 0 w 319274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274" h="552450">
                  <a:moveTo>
                    <a:pt x="314325" y="552450"/>
                  </a:moveTo>
                  <a:cubicBezTo>
                    <a:pt x="321469" y="446087"/>
                    <a:pt x="328613" y="339725"/>
                    <a:pt x="276225" y="247650"/>
                  </a:cubicBezTo>
                  <a:cubicBezTo>
                    <a:pt x="223837" y="155575"/>
                    <a:pt x="111918" y="77787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489741" y="5407165"/>
              <a:ext cx="333955" cy="31932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923585" y="5407165"/>
              <a:ext cx="333955" cy="31932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374997" y="5407165"/>
              <a:ext cx="333955" cy="31932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29044" y="5407165"/>
              <a:ext cx="333955" cy="3193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264425" y="5407165"/>
              <a:ext cx="333955" cy="31932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605034" y="5352048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038878" y="5340984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487909" y="5328391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944337" y="5324165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379719" y="5340983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22606" y="4941876"/>
              <a:ext cx="1737341" cy="27431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Business APIs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489864" y="4444616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683199" y="4273165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893577" y="4149306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119416" y="4047024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366370" y="3991907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732196" y="3977682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955932" y="4039073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7160290" y="4120765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408263" y="4275063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618897" y="4473751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56303" y="5947373"/>
              <a:ext cx="19698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2D4873"/>
                  </a:solidFill>
                  <a:latin typeface="Calibri" panose="020F0502020204030204" pitchFamily="34" charset="0"/>
                  <a:cs typeface="Arial" pitchFamily="34" charset="0"/>
                </a:rPr>
                <a:t>Modern </a:t>
              </a:r>
              <a:r>
                <a:rPr lang="en-US" b="1" i="1" dirty="0">
                  <a:solidFill>
                    <a:srgbClr val="2D4873"/>
                  </a:solidFill>
                  <a:latin typeface="Calibri" panose="020F0502020204030204" pitchFamily="34" charset="0"/>
                  <a:cs typeface="Arial" pitchFamily="34" charset="0"/>
                </a:rPr>
                <a:t>Enterprise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402084" y="3008177"/>
            <a:ext cx="1645902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Partners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15468" y="2339319"/>
            <a:ext cx="1645902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Innovators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67122" y="1981203"/>
            <a:ext cx="1645902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Suppliers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668746" y="1790700"/>
            <a:ext cx="822951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Cloud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26948" y="2721494"/>
            <a:ext cx="1645902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Employees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96000" y="3126434"/>
            <a:ext cx="2076474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Monetary Services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73860" y="1600198"/>
            <a:ext cx="1828780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Public 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49588" y="4101236"/>
            <a:ext cx="1920234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Application APIs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551635" y="2397972"/>
            <a:ext cx="1973615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Unknown parties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2193419" y="4329833"/>
            <a:ext cx="1456180" cy="2788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28" idx="1"/>
          </p:cNvCxnSpPr>
          <p:nvPr/>
        </p:nvCxnSpPr>
        <p:spPr>
          <a:xfrm>
            <a:off x="2727958" y="3280733"/>
            <a:ext cx="833412" cy="13057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0" idx="2"/>
          </p:cNvCxnSpPr>
          <p:nvPr/>
        </p:nvCxnSpPr>
        <p:spPr>
          <a:xfrm>
            <a:off x="3244696" y="2667928"/>
            <a:ext cx="705249" cy="48704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31" idx="7"/>
          </p:cNvCxnSpPr>
          <p:nvPr/>
        </p:nvCxnSpPr>
        <p:spPr>
          <a:xfrm>
            <a:off x="3712671" y="2339319"/>
            <a:ext cx="551342" cy="67440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567998" y="2997576"/>
            <a:ext cx="421322" cy="23626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285465" y="2667928"/>
            <a:ext cx="397105" cy="42262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753538" y="3355031"/>
            <a:ext cx="440951" cy="12181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840247" y="2019298"/>
            <a:ext cx="275420" cy="9437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086913" y="2110740"/>
            <a:ext cx="640035" cy="91773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968090" y="1613110"/>
            <a:ext cx="889868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Mobile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58" name="Straight Connector 57"/>
          <p:cNvCxnSpPr>
            <a:endCxn id="32" idx="1"/>
          </p:cNvCxnSpPr>
          <p:nvPr/>
        </p:nvCxnSpPr>
        <p:spPr>
          <a:xfrm>
            <a:off x="4413024" y="1981203"/>
            <a:ext cx="24852" cy="9774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259990" y="2697781"/>
            <a:ext cx="1930089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Smart Devices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2921509" y="2997577"/>
            <a:ext cx="836571" cy="24827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6746126" y="4398890"/>
            <a:ext cx="1558247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Data APIs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5539454" y="4558431"/>
            <a:ext cx="1433041" cy="5511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3504580" y="3352829"/>
            <a:ext cx="197631" cy="181708"/>
            <a:chOff x="-1008279" y="1906577"/>
            <a:chExt cx="3295650" cy="3438525"/>
          </a:xfrm>
        </p:grpSpPr>
        <p:pic>
          <p:nvPicPr>
            <p:cNvPr id="6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8279" y="1906577"/>
              <a:ext cx="3295650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Oval 64"/>
            <p:cNvSpPr/>
            <p:nvPr/>
          </p:nvSpPr>
          <p:spPr>
            <a:xfrm>
              <a:off x="270345" y="3085106"/>
              <a:ext cx="946205" cy="9700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691581" y="3189879"/>
            <a:ext cx="197631" cy="181708"/>
            <a:chOff x="-1008279" y="1906577"/>
            <a:chExt cx="3295650" cy="3438525"/>
          </a:xfrm>
        </p:grpSpPr>
        <p:pic>
          <p:nvPicPr>
            <p:cNvPr id="6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8279" y="1906577"/>
              <a:ext cx="3295650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Oval 67"/>
            <p:cNvSpPr/>
            <p:nvPr/>
          </p:nvSpPr>
          <p:spPr>
            <a:xfrm>
              <a:off x="270345" y="3085106"/>
              <a:ext cx="946205" cy="9700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902812" y="3085881"/>
            <a:ext cx="197631" cy="181708"/>
            <a:chOff x="-1008279" y="1906577"/>
            <a:chExt cx="3295650" cy="3438525"/>
          </a:xfrm>
        </p:grpSpPr>
        <p:pic>
          <p:nvPicPr>
            <p:cNvPr id="70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8279" y="1906577"/>
              <a:ext cx="3295650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Oval 70"/>
            <p:cNvSpPr/>
            <p:nvPr/>
          </p:nvSpPr>
          <p:spPr>
            <a:xfrm>
              <a:off x="270345" y="3085106"/>
              <a:ext cx="946205" cy="9700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146785" y="2964379"/>
            <a:ext cx="197631" cy="181708"/>
            <a:chOff x="-1008279" y="1906577"/>
            <a:chExt cx="3295650" cy="3438525"/>
          </a:xfrm>
        </p:grpSpPr>
        <p:pic>
          <p:nvPicPr>
            <p:cNvPr id="7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8279" y="1906577"/>
              <a:ext cx="3295650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Oval 73"/>
            <p:cNvSpPr/>
            <p:nvPr/>
          </p:nvSpPr>
          <p:spPr>
            <a:xfrm>
              <a:off x="270345" y="3085106"/>
              <a:ext cx="946205" cy="9700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365998" y="2918151"/>
            <a:ext cx="197631" cy="181708"/>
            <a:chOff x="-1008279" y="1906577"/>
            <a:chExt cx="3295650" cy="3438525"/>
          </a:xfrm>
        </p:grpSpPr>
        <p:pic>
          <p:nvPicPr>
            <p:cNvPr id="7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8279" y="1906577"/>
              <a:ext cx="3295650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Oval 76"/>
            <p:cNvSpPr/>
            <p:nvPr/>
          </p:nvSpPr>
          <p:spPr>
            <a:xfrm>
              <a:off x="270345" y="3085106"/>
              <a:ext cx="946205" cy="9700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715099" y="2910723"/>
            <a:ext cx="197631" cy="181708"/>
            <a:chOff x="-1008279" y="1906577"/>
            <a:chExt cx="3295650" cy="3438525"/>
          </a:xfrm>
        </p:grpSpPr>
        <p:pic>
          <p:nvPicPr>
            <p:cNvPr id="7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8279" y="1906577"/>
              <a:ext cx="3295650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Oval 79"/>
            <p:cNvSpPr/>
            <p:nvPr/>
          </p:nvSpPr>
          <p:spPr>
            <a:xfrm>
              <a:off x="270345" y="3085106"/>
              <a:ext cx="946205" cy="9700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957040" y="2964379"/>
            <a:ext cx="197631" cy="181708"/>
            <a:chOff x="-1008279" y="1906577"/>
            <a:chExt cx="3295650" cy="3438525"/>
          </a:xfrm>
        </p:grpSpPr>
        <p:pic>
          <p:nvPicPr>
            <p:cNvPr id="82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8279" y="1906577"/>
              <a:ext cx="3295650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Oval 82"/>
            <p:cNvSpPr/>
            <p:nvPr/>
          </p:nvSpPr>
          <p:spPr>
            <a:xfrm>
              <a:off x="270345" y="3085106"/>
              <a:ext cx="946205" cy="9700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169879" y="3044742"/>
            <a:ext cx="197631" cy="181708"/>
            <a:chOff x="-1008279" y="1906577"/>
            <a:chExt cx="3295650" cy="3438525"/>
          </a:xfrm>
        </p:grpSpPr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8279" y="1906577"/>
              <a:ext cx="3295650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Oval 85"/>
            <p:cNvSpPr/>
            <p:nvPr/>
          </p:nvSpPr>
          <p:spPr>
            <a:xfrm>
              <a:off x="270345" y="3085106"/>
              <a:ext cx="946205" cy="9700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409329" y="3210092"/>
            <a:ext cx="197631" cy="181708"/>
            <a:chOff x="-1008279" y="1906577"/>
            <a:chExt cx="3295650" cy="3438525"/>
          </a:xfrm>
        </p:grpSpPr>
        <p:pic>
          <p:nvPicPr>
            <p:cNvPr id="8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8279" y="1906577"/>
              <a:ext cx="3295650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Oval 88"/>
            <p:cNvSpPr/>
            <p:nvPr/>
          </p:nvSpPr>
          <p:spPr>
            <a:xfrm>
              <a:off x="270345" y="3085106"/>
              <a:ext cx="946205" cy="9700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606960" y="3414094"/>
            <a:ext cx="197631" cy="181708"/>
            <a:chOff x="-1008279" y="1906577"/>
            <a:chExt cx="3295650" cy="3438525"/>
          </a:xfrm>
        </p:grpSpPr>
        <p:pic>
          <p:nvPicPr>
            <p:cNvPr id="91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8279" y="1906577"/>
              <a:ext cx="3295650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Oval 91"/>
            <p:cNvSpPr/>
            <p:nvPr/>
          </p:nvSpPr>
          <p:spPr>
            <a:xfrm>
              <a:off x="270345" y="3085106"/>
              <a:ext cx="946205" cy="9700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388955" y="4243206"/>
            <a:ext cx="197631" cy="181708"/>
            <a:chOff x="-1008279" y="1906577"/>
            <a:chExt cx="3295650" cy="3438525"/>
          </a:xfrm>
        </p:grpSpPr>
        <p:pic>
          <p:nvPicPr>
            <p:cNvPr id="9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8279" y="1906577"/>
              <a:ext cx="3295650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Oval 94"/>
            <p:cNvSpPr/>
            <p:nvPr/>
          </p:nvSpPr>
          <p:spPr>
            <a:xfrm>
              <a:off x="270345" y="3085106"/>
              <a:ext cx="946205" cy="9700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938742" y="4238979"/>
            <a:ext cx="197631" cy="181708"/>
            <a:chOff x="-1008279" y="1906577"/>
            <a:chExt cx="3295650" cy="3438525"/>
          </a:xfrm>
        </p:grpSpPr>
        <p:pic>
          <p:nvPicPr>
            <p:cNvPr id="9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8279" y="1906577"/>
              <a:ext cx="3295650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Oval 97"/>
            <p:cNvSpPr/>
            <p:nvPr/>
          </p:nvSpPr>
          <p:spPr>
            <a:xfrm>
              <a:off x="270345" y="3085106"/>
              <a:ext cx="946205" cy="9700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497144" y="4236035"/>
            <a:ext cx="197631" cy="181708"/>
            <a:chOff x="-1008279" y="1906577"/>
            <a:chExt cx="3295650" cy="3438525"/>
          </a:xfrm>
        </p:grpSpPr>
        <p:pic>
          <p:nvPicPr>
            <p:cNvPr id="100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8279" y="1906577"/>
              <a:ext cx="3295650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Oval 100"/>
            <p:cNvSpPr/>
            <p:nvPr/>
          </p:nvSpPr>
          <p:spPr>
            <a:xfrm>
              <a:off x="270345" y="3085106"/>
              <a:ext cx="946205" cy="9700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047559" y="4230397"/>
            <a:ext cx="197631" cy="181708"/>
            <a:chOff x="-1008279" y="1906577"/>
            <a:chExt cx="3295650" cy="3438525"/>
          </a:xfrm>
        </p:grpSpPr>
        <p:pic>
          <p:nvPicPr>
            <p:cNvPr id="10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8279" y="1906577"/>
              <a:ext cx="3295650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Oval 103"/>
            <p:cNvSpPr/>
            <p:nvPr/>
          </p:nvSpPr>
          <p:spPr>
            <a:xfrm>
              <a:off x="270345" y="3085106"/>
              <a:ext cx="946205" cy="9700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610115" y="4258723"/>
            <a:ext cx="197631" cy="181708"/>
            <a:chOff x="-1008279" y="1906577"/>
            <a:chExt cx="3295650" cy="3438525"/>
          </a:xfrm>
        </p:grpSpPr>
        <p:pic>
          <p:nvPicPr>
            <p:cNvPr id="10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8279" y="1906577"/>
              <a:ext cx="3295650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Oval 106"/>
            <p:cNvSpPr/>
            <p:nvPr/>
          </p:nvSpPr>
          <p:spPr>
            <a:xfrm>
              <a:off x="270345" y="3085106"/>
              <a:ext cx="946205" cy="9700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83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6951-A69F-4F62-9E1B-AA022A33082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070931"/>
              </p:ext>
            </p:extLst>
          </p:nvPr>
        </p:nvGraphicFramePr>
        <p:xfrm>
          <a:off x="304800" y="1188720"/>
          <a:ext cx="8382000" cy="425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0"/>
              </a:tblGrid>
              <a:tr h="31941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General 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51931" marR="151931">
                    <a:gradFill flip="none" rotWithShape="1">
                      <a:gsLst>
                        <a:gs pos="0">
                          <a:schemeClr val="bg1">
                            <a:lumMod val="9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9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585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latin typeface="Calibri" panose="020F0502020204030204" pitchFamily="34" charset="0"/>
                        </a:rPr>
                        <a:t>  Independent, employee-owned and profitable engineering firm – Established in 2001</a:t>
                      </a:r>
                    </a:p>
                  </a:txBody>
                  <a:tcPr marL="151931" marR="151931"/>
                </a:tc>
              </a:tr>
              <a:tr h="27585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latin typeface="Calibri" panose="020F0502020204030204" pitchFamily="34" charset="0"/>
                        </a:rPr>
                        <a:t>  Headquartered</a:t>
                      </a:r>
                      <a:r>
                        <a:rPr lang="en-US" sz="1300" baseline="0" dirty="0" smtClean="0">
                          <a:latin typeface="Calibri" panose="020F0502020204030204" pitchFamily="34" charset="0"/>
                        </a:rPr>
                        <a:t> in Boston, MA</a:t>
                      </a:r>
                      <a:endParaRPr lang="en-US" sz="1300" dirty="0">
                        <a:latin typeface="Calibri" panose="020F0502020204030204" pitchFamily="34" charset="0"/>
                      </a:endParaRPr>
                    </a:p>
                  </a:txBody>
                  <a:tcPr marL="151931" marR="151931"/>
                </a:tc>
              </a:tr>
              <a:tr h="275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300" dirty="0" smtClean="0">
                          <a:latin typeface="Calibri" panose="020F0502020204030204" pitchFamily="34" charset="0"/>
                        </a:rPr>
                        <a:t>  Class “A” Contractor with $4 million liability insurance</a:t>
                      </a:r>
                    </a:p>
                  </a:txBody>
                  <a:tcPr marL="151931" marR="151931"/>
                </a:tc>
              </a:tr>
              <a:tr h="31941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Major Services 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51931" marR="151931">
                    <a:gradFill flip="none" rotWithShape="1">
                      <a:gsLst>
                        <a:gs pos="0">
                          <a:srgbClr val="DDDDDD">
                            <a:shade val="30000"/>
                            <a:satMod val="115000"/>
                          </a:srgbClr>
                        </a:gs>
                        <a:gs pos="50000">
                          <a:srgbClr val="DDDDDD">
                            <a:shade val="67500"/>
                            <a:satMod val="115000"/>
                          </a:srgbClr>
                        </a:gs>
                        <a:gs pos="100000">
                          <a:srgbClr val="DDDDDD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5858">
                <a:tc>
                  <a:txBody>
                    <a:bodyPr/>
                    <a:lstStyle/>
                    <a:p>
                      <a:r>
                        <a:rPr lang="en-US" sz="1300" b="1" i="1" dirty="0" smtClean="0">
                          <a:latin typeface="Calibri" panose="020F0502020204030204" pitchFamily="34" charset="0"/>
                        </a:rPr>
                        <a:t>Focused on API Security</a:t>
                      </a:r>
                      <a:r>
                        <a:rPr lang="en-US" sz="1300" b="1" i="1" baseline="0" dirty="0" smtClean="0">
                          <a:latin typeface="Calibri" panose="020F0502020204030204" pitchFamily="34" charset="0"/>
                        </a:rPr>
                        <a:t>:</a:t>
                      </a:r>
                    </a:p>
                  </a:txBody>
                  <a:tcPr marL="151931" marR="151931"/>
                </a:tc>
              </a:tr>
              <a:tr h="275858">
                <a:tc>
                  <a:txBody>
                    <a:bodyPr/>
                    <a:lstStyle/>
                    <a:p>
                      <a:pPr marL="3175" lvl="1" indent="0"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latin typeface="Calibri" panose="020F0502020204030204" pitchFamily="34" charset="0"/>
                        </a:rPr>
                        <a:t>  Provider of Forum Sentry API Security Gateway. </a:t>
                      </a:r>
                    </a:p>
                  </a:txBody>
                  <a:tcPr marL="151931" marR="151931"/>
                </a:tc>
              </a:tr>
              <a:tr h="275858">
                <a:tc>
                  <a:txBody>
                    <a:bodyPr/>
                    <a:lstStyle/>
                    <a:p>
                      <a:pPr marL="4763" lvl="1" indent="-4763"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latin typeface="Calibri" panose="020F0502020204030204" pitchFamily="34" charset="0"/>
                        </a:rPr>
                        <a:t>  Combines cybersecurity, identity, data privacy and data conversion.</a:t>
                      </a:r>
                      <a:endParaRPr lang="en-US" sz="1300" dirty="0">
                        <a:latin typeface="Calibri" panose="020F0502020204030204" pitchFamily="34" charset="0"/>
                      </a:endParaRPr>
                    </a:p>
                  </a:txBody>
                  <a:tcPr marL="151931" marR="151931"/>
                </a:tc>
              </a:tr>
              <a:tr h="609792">
                <a:tc>
                  <a:txBody>
                    <a:bodyPr/>
                    <a:lstStyle/>
                    <a:p>
                      <a:pPr marL="3175" lvl="1" indent="0"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en-US" sz="1300" b="1" i="1" dirty="0" smtClean="0">
                          <a:latin typeface="Calibri" panose="020F0502020204030204" pitchFamily="34" charset="0"/>
                        </a:rPr>
                        <a:t>Modern</a:t>
                      </a:r>
                      <a:r>
                        <a:rPr lang="en-US" sz="1300" b="1" i="1" baseline="0" dirty="0" smtClean="0">
                          <a:latin typeface="Calibri" panose="020F0502020204030204" pitchFamily="34" charset="0"/>
                        </a:rPr>
                        <a:t> and Secure Architecture Design:</a:t>
                      </a:r>
                      <a:endParaRPr lang="en-US" sz="1300" b="1" i="1" dirty="0" smtClean="0">
                        <a:latin typeface="Calibri" panose="020F0502020204030204" pitchFamily="34" charset="0"/>
                      </a:endParaRPr>
                    </a:p>
                    <a:p>
                      <a:pPr marL="3175" lvl="1" indent="0"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latin typeface="Calibri" panose="020F0502020204030204" pitchFamily="34" charset="0"/>
                        </a:rPr>
                        <a:t>  Forum Sentry is built upon a secure architecture with FIPS 140-2, NDPP, and DoD PKI industry certifications</a:t>
                      </a:r>
                    </a:p>
                  </a:txBody>
                  <a:tcPr marL="151931" marR="151931"/>
                </a:tc>
              </a:tr>
              <a:tr h="319415">
                <a:tc>
                  <a:txBody>
                    <a:bodyPr/>
                    <a:lstStyle/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Proven, Secure and Trusted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51931" marR="151931">
                    <a:gradFill flip="none" rotWithShape="1">
                      <a:gsLst>
                        <a:gs pos="0">
                          <a:srgbClr val="DDDDDD">
                            <a:shade val="30000"/>
                            <a:satMod val="115000"/>
                          </a:srgbClr>
                        </a:gs>
                        <a:gs pos="50000">
                          <a:srgbClr val="DDDDDD">
                            <a:shade val="67500"/>
                            <a:satMod val="115000"/>
                          </a:srgbClr>
                        </a:gs>
                        <a:gs pos="100000">
                          <a:srgbClr val="DDDDDD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5858">
                <a:tc>
                  <a:txBody>
                    <a:bodyPr/>
                    <a:lstStyle/>
                    <a:p>
                      <a:pPr marL="112713" lvl="0" indent="-112713">
                        <a:buFont typeface="Arial" pitchFamily="34" charset="0"/>
                        <a:buChar char="•"/>
                      </a:pPr>
                      <a:r>
                        <a:rPr lang="en-US" sz="1300" b="0" dirty="0" smtClean="0">
                          <a:latin typeface="Calibri" panose="020F0502020204030204" pitchFamily="34" charset="0"/>
                        </a:rPr>
                        <a:t>Critical path technology provider to Governments and Enterprises globally for 14+ years</a:t>
                      </a:r>
                      <a:endParaRPr lang="en-US" sz="1300" b="0" dirty="0">
                        <a:latin typeface="Calibri" panose="020F0502020204030204" pitchFamily="34" charset="0"/>
                      </a:endParaRPr>
                    </a:p>
                  </a:txBody>
                  <a:tcPr marL="151931" marR="151931">
                    <a:noFill/>
                  </a:tcPr>
                </a:tc>
              </a:tr>
              <a:tr h="275858">
                <a:tc>
                  <a:txBody>
                    <a:bodyPr/>
                    <a:lstStyle/>
                    <a:p>
                      <a:pPr marL="3175" lvl="1" indent="0">
                        <a:buFont typeface="Arial" pitchFamily="34" charset="0"/>
                        <a:buChar char="•"/>
                      </a:pPr>
                      <a:r>
                        <a:rPr lang="en-US" sz="1300" baseline="0" dirty="0" smtClean="0">
                          <a:latin typeface="Calibri" panose="020F0502020204030204" pitchFamily="34" charset="0"/>
                        </a:rPr>
                        <a:t> Purpose-built, vendor agnostic product technology with no code declarative policies.</a:t>
                      </a:r>
                      <a:endParaRPr lang="en-US" sz="1300" b="0" dirty="0" smtClean="0">
                        <a:latin typeface="Calibri" panose="020F0502020204030204" pitchFamily="34" charset="0"/>
                      </a:endParaRPr>
                    </a:p>
                  </a:txBody>
                  <a:tcPr marL="151931" marR="151931">
                    <a:noFill/>
                  </a:tcPr>
                </a:tc>
              </a:tr>
              <a:tr h="275858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None/>
                      </a:pPr>
                      <a:endParaRPr lang="en-US" sz="1300" b="0" dirty="0" smtClean="0"/>
                    </a:p>
                  </a:txBody>
                  <a:tcPr marL="151931" marR="151931"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457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5379"/>
                </a:solidFill>
              </a:rPr>
              <a:t>Forum Systems</a:t>
            </a:r>
            <a:endParaRPr lang="en-US" sz="3600" b="1" dirty="0">
              <a:solidFill>
                <a:srgbClr val="005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03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6951-A69F-4F62-9E1B-AA022A33082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000" y="436138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CONCLUSION</a:t>
            </a:r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447800"/>
            <a:ext cx="7696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CONTACTS: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Raj S. Leyl, MBA, PMP – </a:t>
            </a:r>
            <a:r>
              <a:rPr lang="en-US" dirty="0" err="1" smtClean="0"/>
              <a:t>eVigilant</a:t>
            </a:r>
            <a:r>
              <a:rPr lang="en-US" dirty="0" smtClean="0"/>
              <a:t> Security </a:t>
            </a:r>
          </a:p>
          <a:p>
            <a:r>
              <a:rPr lang="en-US" dirty="0" smtClean="0">
                <a:hlinkClick r:id="rId2"/>
              </a:rPr>
              <a:t>rleyl@evigilant.com</a:t>
            </a:r>
            <a:endParaRPr lang="en-US" dirty="0" smtClean="0"/>
          </a:p>
          <a:p>
            <a:r>
              <a:rPr lang="en-US" dirty="0" smtClean="0"/>
              <a:t>301-332-5166</a:t>
            </a:r>
          </a:p>
          <a:p>
            <a:r>
              <a:rPr lang="en-US" dirty="0" smtClean="0"/>
              <a:t>http://www.evigilant.com</a:t>
            </a:r>
          </a:p>
          <a:p>
            <a:endParaRPr lang="en-US" dirty="0"/>
          </a:p>
          <a:p>
            <a:r>
              <a:rPr lang="en-US" dirty="0" smtClean="0"/>
              <a:t>Randy Gardner – Forum Systems</a:t>
            </a:r>
          </a:p>
          <a:p>
            <a:r>
              <a:rPr lang="en-US" dirty="0" smtClean="0">
                <a:hlinkClick r:id="rId3"/>
              </a:rPr>
              <a:t>rgardner@forumsys.com</a:t>
            </a:r>
            <a:endParaRPr lang="en-US" dirty="0" smtClean="0"/>
          </a:p>
          <a:p>
            <a:r>
              <a:rPr lang="en-US" dirty="0" smtClean="0"/>
              <a:t>703-915-0371</a:t>
            </a:r>
          </a:p>
          <a:p>
            <a:r>
              <a:rPr lang="en-US" dirty="0" smtClean="0"/>
              <a:t>http://www.forumsys.com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68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264BD9-9674-415A-9EBC-26FED4755A6C}" type="slidenum">
              <a:rPr lang="en-US" smtClean="0">
                <a:solidFill>
                  <a:schemeClr val="bg1"/>
                </a:solidFill>
              </a:rPr>
              <a:pPr eaLnBrk="1" hangingPunct="1"/>
              <a:t>4</a:t>
            </a:fld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8229600" cy="8382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005379"/>
                </a:solidFill>
                <a:latin typeface="Myriad Pro Cond"/>
              </a:rPr>
              <a:t>Discussion Points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7200" y="1295400"/>
            <a:ext cx="8229600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98463" indent="-171450" defTabSz="227013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Cyber </a:t>
            </a:r>
            <a:r>
              <a:rPr lang="en-US" sz="2400" b="1" dirty="0" smtClean="0">
                <a:latin typeface="Calibri" panose="020F0502020204030204" pitchFamily="34" charset="0"/>
              </a:rPr>
              <a:t>Attack Vulnerabilities</a:t>
            </a:r>
          </a:p>
          <a:p>
            <a:pPr marL="227013" defTabSz="227013"/>
            <a:endParaRPr lang="en-US" sz="2400" b="1" dirty="0" smtClean="0">
              <a:latin typeface="Calibri" panose="020F0502020204030204" pitchFamily="34" charset="0"/>
            </a:endParaRPr>
          </a:p>
          <a:p>
            <a:pPr marL="398463" indent="-171450" defTabSz="227013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Traditional </a:t>
            </a:r>
            <a:r>
              <a:rPr lang="en-US" sz="2400" b="1" dirty="0">
                <a:latin typeface="Calibri" panose="020F0502020204030204" pitchFamily="34" charset="0"/>
              </a:rPr>
              <a:t>vs Modern Architecture</a:t>
            </a:r>
          </a:p>
          <a:p>
            <a:pPr marL="398463" indent="-171450" defTabSz="227013"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398463" indent="-171450" defTabSz="227013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The </a:t>
            </a:r>
            <a:r>
              <a:rPr lang="en-US" sz="2400" b="1" dirty="0" smtClean="0">
                <a:latin typeface="Calibri" panose="020F0502020204030204" pitchFamily="34" charset="0"/>
              </a:rPr>
              <a:t>Emergence </a:t>
            </a:r>
            <a:r>
              <a:rPr lang="en-US" sz="2400" b="1" dirty="0">
                <a:latin typeface="Calibri" panose="020F0502020204030204" pitchFamily="34" charset="0"/>
              </a:rPr>
              <a:t>of APIs </a:t>
            </a:r>
          </a:p>
          <a:p>
            <a:pPr marL="398463" indent="-171450" defTabSz="227013"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398463" indent="-171450" defTabSz="227013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Anatomy of API Security</a:t>
            </a:r>
          </a:p>
          <a:p>
            <a:pPr marL="398463" indent="-171450" defTabSz="227013"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398463" indent="-171450" defTabSz="227013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API Security Gateway for Modern Architecture Design</a:t>
            </a:r>
          </a:p>
          <a:p>
            <a:pPr marL="227013" indent="-227013" defTabSz="227013">
              <a:buFontTx/>
              <a:buChar char="•"/>
            </a:pPr>
            <a:endParaRPr lang="en-US" sz="2400" b="1" dirty="0" smtClean="0">
              <a:latin typeface="Calibri" pitchFamily="34" charset="0"/>
            </a:endParaRPr>
          </a:p>
          <a:p>
            <a:pPr marL="228600" indent="-228600">
              <a:buFontTx/>
              <a:buChar char="•"/>
            </a:pP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1430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264BD9-9674-415A-9EBC-26FED4755A6C}" type="slidenum">
              <a:rPr lang="en-US" smtClean="0">
                <a:solidFill>
                  <a:schemeClr val="bg1"/>
                </a:solidFill>
              </a:rPr>
              <a:pPr eaLnBrk="1" hangingPunct="1"/>
              <a:t>5</a:t>
            </a:fld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8229600" cy="8382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005379"/>
                </a:solidFill>
                <a:latin typeface="Myriad Pro Cond"/>
              </a:rPr>
              <a:t>Cyber Attacks – The New Era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2080303"/>
            <a:ext cx="5353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/>
              <a:t>“In the latest in a string of intrusions into U.S. agencies' high-tech systems, the Office of Personnel Management (OPM) suffered what appeared to be one of the largest breaches of information ever on government workers</a:t>
            </a:r>
            <a:r>
              <a:rPr lang="en-US" sz="1200" i="1" dirty="0" smtClean="0"/>
              <a:t>.” </a:t>
            </a:r>
          </a:p>
          <a:p>
            <a:pPr algn="r"/>
            <a:r>
              <a:rPr lang="en-US" sz="1200" i="1" dirty="0" smtClean="0"/>
              <a:t>– June </a:t>
            </a:r>
            <a:r>
              <a:rPr lang="en-US" sz="1200" i="1" dirty="0"/>
              <a:t>24 2015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3" y="2224340"/>
            <a:ext cx="21272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438003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97325" algn="l"/>
              </a:tabLst>
            </a:pPr>
            <a:r>
              <a:rPr lang="en-US" sz="1200" i="1" dirty="0"/>
              <a:t>“T-Mobile customers' info breached after Experian hack</a:t>
            </a:r>
            <a:r>
              <a:rPr lang="en-US" sz="1200" i="1" dirty="0" smtClean="0"/>
              <a:t>” – Oct. 1</a:t>
            </a:r>
            <a:r>
              <a:rPr lang="en-US" sz="1200" i="1" dirty="0"/>
              <a:t>, </a:t>
            </a:r>
            <a:r>
              <a:rPr lang="en-US" sz="1200" i="1" dirty="0" smtClean="0"/>
              <a:t>2015</a:t>
            </a:r>
            <a:endParaRPr lang="en-US" sz="12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7" y="3170895"/>
            <a:ext cx="8112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4467405"/>
            <a:ext cx="563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" i="1" dirty="0"/>
              <a:t>“NSA warns of growing danger of cyber-attack by nation states</a:t>
            </a:r>
            <a:r>
              <a:rPr lang="en-US" sz="1200" i="1" dirty="0" smtClean="0"/>
              <a:t>”– Oct. </a:t>
            </a:r>
            <a:r>
              <a:rPr lang="en-US" sz="1200" i="1" dirty="0"/>
              <a:t>27, 2015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93" y="4287204"/>
            <a:ext cx="15541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67513" y="1143000"/>
            <a:ext cx="824308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656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A9DEDA-79E6-43BA-92C1-D13EF084413A}" type="slidenum">
              <a:rPr lang="en-US" smtClean="0">
                <a:solidFill>
                  <a:schemeClr val="bg1"/>
                </a:solidFill>
              </a:rPr>
              <a:pPr eaLnBrk="1" hangingPunct="1"/>
              <a:t>6</a:t>
            </a:fld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8305800" cy="5334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005379"/>
                </a:solidFill>
                <a:latin typeface="Myriad Pro Cond"/>
              </a:rPr>
              <a:t>Modernization &amp; APIs – New Enterprise Architecture </a:t>
            </a:r>
            <a:endParaRPr lang="en-US" sz="2400" u="sng" dirty="0" smtClean="0">
              <a:solidFill>
                <a:srgbClr val="005379"/>
              </a:solidFill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306166" y="1460571"/>
            <a:ext cx="3931875" cy="424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Traditional Architecture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63963" y="1479792"/>
            <a:ext cx="4198290" cy="4912796"/>
            <a:chOff x="4663963" y="1479792"/>
            <a:chExt cx="4198290" cy="4912796"/>
          </a:xfrm>
        </p:grpSpPr>
        <p:sp>
          <p:nvSpPr>
            <p:cNvPr id="9" name="Text Placeholder 3"/>
            <p:cNvSpPr txBox="1">
              <a:spLocks/>
            </p:cNvSpPr>
            <p:nvPr/>
          </p:nvSpPr>
          <p:spPr>
            <a:xfrm>
              <a:off x="4663963" y="1479792"/>
              <a:ext cx="4198290" cy="42473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dirty="0" smtClean="0">
                  <a:latin typeface="Calibri" panose="020F0502020204030204" pitchFamily="34" charset="0"/>
                </a:rPr>
                <a:t>API-Based</a:t>
              </a:r>
              <a:r>
                <a:rPr lang="en-US" sz="2400" b="1" dirty="0" smtClean="0"/>
                <a:t> Architecture</a:t>
              </a:r>
              <a:endParaRPr lang="en-US" sz="24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90817" y="6023256"/>
              <a:ext cx="19698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2D4873"/>
                  </a:solidFill>
                  <a:cs typeface="Arial" pitchFamily="34" charset="0"/>
                </a:rPr>
                <a:t>Modern </a:t>
              </a:r>
              <a:r>
                <a:rPr lang="en-US" b="1" i="1" dirty="0">
                  <a:solidFill>
                    <a:srgbClr val="2D4873"/>
                  </a:solidFill>
                  <a:cs typeface="Arial" pitchFamily="34" charset="0"/>
                </a:rPr>
                <a:t>Enterprise</a:t>
              </a:r>
            </a:p>
          </p:txBody>
        </p:sp>
      </p:grp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4778386" y="1976489"/>
            <a:ext cx="3794760" cy="219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800" kern="0" dirty="0" smtClean="0">
                <a:latin typeface="Calibri" panose="020F0502020204030204" pitchFamily="34" charset="0"/>
              </a:rPr>
              <a:t>Adopted for business integration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800" kern="0" dirty="0" smtClean="0">
                <a:latin typeface="Calibri" panose="020F0502020204030204" pitchFamily="34" charset="0"/>
              </a:rPr>
              <a:t>Modular for agility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800" kern="0" dirty="0" smtClean="0">
                <a:latin typeface="Calibri" panose="020F0502020204030204" pitchFamily="34" charset="0"/>
              </a:rPr>
              <a:t>Standards-based externalized integrations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800" kern="0" dirty="0" smtClean="0">
                <a:latin typeface="Calibri" panose="020F0502020204030204" pitchFamily="34" charset="0"/>
              </a:rPr>
              <a:t>Mobile and cloud capable</a:t>
            </a:r>
            <a:endParaRPr lang="en-US" sz="1800" kern="0" dirty="0">
              <a:latin typeface="Calibri" panose="020F0502020204030204" pitchFamily="34" charset="0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5036813" y="4148757"/>
            <a:ext cx="3108926" cy="3748999"/>
          </a:xfrm>
          <a:prstGeom prst="pie">
            <a:avLst>
              <a:gd name="adj1" fmla="val 10799998"/>
              <a:gd name="adj2" fmla="val 4853"/>
            </a:avLst>
          </a:prstGeom>
          <a:solidFill>
            <a:srgbClr val="A5C0EB"/>
          </a:solidFill>
          <a:ln w="1905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square" lIns="0" rIns="0" anchor="b" anchorCtr="0">
            <a:noAutofit/>
          </a:bodyPr>
          <a:lstStyle/>
          <a:p>
            <a:pPr algn="ctr"/>
            <a:endParaRPr lang="en-US" sz="1400" b="1" i="1" dirty="0" smtClean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 smtClean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r>
              <a:rPr lang="en-US" sz="2000" b="1" i="1" dirty="0" smtClean="0">
                <a:solidFill>
                  <a:srgbClr val="2D4873"/>
                </a:solidFill>
                <a:cs typeface="Arial" pitchFamily="34" charset="0"/>
              </a:rPr>
              <a:t>Your</a:t>
            </a:r>
          </a:p>
          <a:p>
            <a:pPr algn="ctr"/>
            <a:r>
              <a:rPr lang="en-US" sz="2000" b="1" i="1" dirty="0" smtClean="0">
                <a:solidFill>
                  <a:srgbClr val="2D4873"/>
                </a:solidFill>
                <a:cs typeface="Arial" pitchFamily="34" charset="0"/>
              </a:rPr>
              <a:t>Enterprise</a:t>
            </a:r>
            <a:endParaRPr lang="en-US" sz="2000" b="1" i="1" dirty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 smtClean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 smtClean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>
              <a:solidFill>
                <a:srgbClr val="2D4873"/>
              </a:solidFill>
              <a:cs typeface="Arial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5219661" y="4283929"/>
            <a:ext cx="2743200" cy="3383280"/>
          </a:xfrm>
          <a:prstGeom prst="pie">
            <a:avLst>
              <a:gd name="adj1" fmla="val 10799998"/>
              <a:gd name="adj2" fmla="val 4853"/>
            </a:avLst>
          </a:prstGeom>
          <a:solidFill>
            <a:schemeClr val="bg1">
              <a:lumMod val="75000"/>
            </a:schemeClr>
          </a:solidFill>
          <a:ln w="57150" algn="ctr">
            <a:solidFill>
              <a:srgbClr val="000000"/>
            </a:solidFill>
            <a:round/>
            <a:headEnd/>
            <a:tailEnd/>
          </a:ln>
        </p:spPr>
        <p:txBody>
          <a:bodyPr wrap="square" lIns="0" rIns="0" anchor="b" anchorCtr="0">
            <a:noAutofit/>
          </a:bodyPr>
          <a:lstStyle/>
          <a:p>
            <a:pPr algn="ctr"/>
            <a:endParaRPr lang="en-US" sz="1400" b="1" i="1" dirty="0" smtClean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 smtClean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b="1" i="1" dirty="0" smtClean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>
              <a:solidFill>
                <a:srgbClr val="2D4873"/>
              </a:solidFill>
              <a:cs typeface="Arial" pitchFamily="34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761438" y="4449476"/>
            <a:ext cx="272832" cy="571780"/>
          </a:xfrm>
          <a:custGeom>
            <a:avLst/>
            <a:gdLst>
              <a:gd name="connsiteX0" fmla="*/ 314325 w 319274"/>
              <a:gd name="connsiteY0" fmla="*/ 552450 h 552450"/>
              <a:gd name="connsiteX1" fmla="*/ 276225 w 319274"/>
              <a:gd name="connsiteY1" fmla="*/ 247650 h 552450"/>
              <a:gd name="connsiteX2" fmla="*/ 0 w 319274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274" h="552450">
                <a:moveTo>
                  <a:pt x="314325" y="552450"/>
                </a:moveTo>
                <a:cubicBezTo>
                  <a:pt x="321469" y="446087"/>
                  <a:pt x="328613" y="339725"/>
                  <a:pt x="276225" y="247650"/>
                </a:cubicBezTo>
                <a:cubicBezTo>
                  <a:pt x="223837" y="155575"/>
                  <a:pt x="111918" y="77787"/>
                  <a:pt x="0" y="0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191246" y="4202106"/>
            <a:ext cx="147824" cy="861041"/>
          </a:xfrm>
          <a:custGeom>
            <a:avLst/>
            <a:gdLst>
              <a:gd name="connsiteX0" fmla="*/ 314325 w 319274"/>
              <a:gd name="connsiteY0" fmla="*/ 552450 h 552450"/>
              <a:gd name="connsiteX1" fmla="*/ 276225 w 319274"/>
              <a:gd name="connsiteY1" fmla="*/ 247650 h 552450"/>
              <a:gd name="connsiteX2" fmla="*/ 0 w 319274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274" h="552450">
                <a:moveTo>
                  <a:pt x="314325" y="552450"/>
                </a:moveTo>
                <a:cubicBezTo>
                  <a:pt x="321469" y="446087"/>
                  <a:pt x="328613" y="339725"/>
                  <a:pt x="276225" y="247650"/>
                </a:cubicBezTo>
                <a:cubicBezTo>
                  <a:pt x="223837" y="155575"/>
                  <a:pt x="111918" y="77787"/>
                  <a:pt x="0" y="0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flipH="1">
            <a:off x="7139910" y="4459281"/>
            <a:ext cx="299111" cy="603866"/>
          </a:xfrm>
          <a:custGeom>
            <a:avLst/>
            <a:gdLst>
              <a:gd name="connsiteX0" fmla="*/ 314325 w 319274"/>
              <a:gd name="connsiteY0" fmla="*/ 552450 h 552450"/>
              <a:gd name="connsiteX1" fmla="*/ 276225 w 319274"/>
              <a:gd name="connsiteY1" fmla="*/ 247650 h 552450"/>
              <a:gd name="connsiteX2" fmla="*/ 0 w 319274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274" h="552450">
                <a:moveTo>
                  <a:pt x="314325" y="552450"/>
                </a:moveTo>
                <a:cubicBezTo>
                  <a:pt x="321469" y="446087"/>
                  <a:pt x="328613" y="339725"/>
                  <a:pt x="276225" y="247650"/>
                </a:cubicBezTo>
                <a:cubicBezTo>
                  <a:pt x="223837" y="155575"/>
                  <a:pt x="111918" y="77787"/>
                  <a:pt x="0" y="0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flipH="1">
            <a:off x="7298794" y="4630732"/>
            <a:ext cx="321202" cy="382882"/>
          </a:xfrm>
          <a:custGeom>
            <a:avLst/>
            <a:gdLst>
              <a:gd name="connsiteX0" fmla="*/ 314325 w 319274"/>
              <a:gd name="connsiteY0" fmla="*/ 552450 h 552450"/>
              <a:gd name="connsiteX1" fmla="*/ 276225 w 319274"/>
              <a:gd name="connsiteY1" fmla="*/ 247650 h 552450"/>
              <a:gd name="connsiteX2" fmla="*/ 0 w 319274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274" h="552450">
                <a:moveTo>
                  <a:pt x="314325" y="552450"/>
                </a:moveTo>
                <a:cubicBezTo>
                  <a:pt x="321469" y="446087"/>
                  <a:pt x="328613" y="339725"/>
                  <a:pt x="276225" y="247650"/>
                </a:cubicBezTo>
                <a:cubicBezTo>
                  <a:pt x="223837" y="155575"/>
                  <a:pt x="111918" y="77787"/>
                  <a:pt x="0" y="0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flipH="1">
            <a:off x="6957031" y="4306881"/>
            <a:ext cx="262914" cy="706733"/>
          </a:xfrm>
          <a:custGeom>
            <a:avLst/>
            <a:gdLst>
              <a:gd name="connsiteX0" fmla="*/ 314325 w 319274"/>
              <a:gd name="connsiteY0" fmla="*/ 552450 h 552450"/>
              <a:gd name="connsiteX1" fmla="*/ 276225 w 319274"/>
              <a:gd name="connsiteY1" fmla="*/ 247650 h 552450"/>
              <a:gd name="connsiteX2" fmla="*/ 0 w 319274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274" h="552450">
                <a:moveTo>
                  <a:pt x="314325" y="552450"/>
                </a:moveTo>
                <a:cubicBezTo>
                  <a:pt x="321469" y="446087"/>
                  <a:pt x="328613" y="339725"/>
                  <a:pt x="276225" y="247650"/>
                </a:cubicBezTo>
                <a:cubicBezTo>
                  <a:pt x="223837" y="155575"/>
                  <a:pt x="111918" y="77787"/>
                  <a:pt x="0" y="0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flipH="1">
            <a:off x="6809207" y="4225189"/>
            <a:ext cx="194433" cy="784609"/>
          </a:xfrm>
          <a:custGeom>
            <a:avLst/>
            <a:gdLst>
              <a:gd name="connsiteX0" fmla="*/ 314325 w 319274"/>
              <a:gd name="connsiteY0" fmla="*/ 552450 h 552450"/>
              <a:gd name="connsiteX1" fmla="*/ 276225 w 319274"/>
              <a:gd name="connsiteY1" fmla="*/ 247650 h 552450"/>
              <a:gd name="connsiteX2" fmla="*/ 0 w 319274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274" h="552450">
                <a:moveTo>
                  <a:pt x="314325" y="552450"/>
                </a:moveTo>
                <a:cubicBezTo>
                  <a:pt x="321469" y="446087"/>
                  <a:pt x="328613" y="339725"/>
                  <a:pt x="276225" y="247650"/>
                </a:cubicBezTo>
                <a:cubicBezTo>
                  <a:pt x="223837" y="155575"/>
                  <a:pt x="111918" y="77787"/>
                  <a:pt x="0" y="0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425672" y="4156178"/>
            <a:ext cx="89606" cy="906970"/>
          </a:xfrm>
          <a:custGeom>
            <a:avLst/>
            <a:gdLst>
              <a:gd name="connsiteX0" fmla="*/ 314325 w 319274"/>
              <a:gd name="connsiteY0" fmla="*/ 552450 h 552450"/>
              <a:gd name="connsiteX1" fmla="*/ 276225 w 319274"/>
              <a:gd name="connsiteY1" fmla="*/ 247650 h 552450"/>
              <a:gd name="connsiteX2" fmla="*/ 0 w 319274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274" h="552450">
                <a:moveTo>
                  <a:pt x="314325" y="552450"/>
                </a:moveTo>
                <a:cubicBezTo>
                  <a:pt x="321469" y="446087"/>
                  <a:pt x="328613" y="339725"/>
                  <a:pt x="276225" y="247650"/>
                </a:cubicBezTo>
                <a:cubicBezTo>
                  <a:pt x="223837" y="155575"/>
                  <a:pt x="111918" y="77787"/>
                  <a:pt x="0" y="0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flipH="1">
            <a:off x="6666349" y="4156178"/>
            <a:ext cx="104377" cy="906970"/>
          </a:xfrm>
          <a:custGeom>
            <a:avLst/>
            <a:gdLst>
              <a:gd name="connsiteX0" fmla="*/ 314325 w 319274"/>
              <a:gd name="connsiteY0" fmla="*/ 552450 h 552450"/>
              <a:gd name="connsiteX1" fmla="*/ 276225 w 319274"/>
              <a:gd name="connsiteY1" fmla="*/ 247650 h 552450"/>
              <a:gd name="connsiteX2" fmla="*/ 0 w 319274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274" h="552450">
                <a:moveTo>
                  <a:pt x="314325" y="552450"/>
                </a:moveTo>
                <a:cubicBezTo>
                  <a:pt x="321469" y="446087"/>
                  <a:pt x="328613" y="339725"/>
                  <a:pt x="276225" y="247650"/>
                </a:cubicBezTo>
                <a:cubicBezTo>
                  <a:pt x="223837" y="155575"/>
                  <a:pt x="111918" y="77787"/>
                  <a:pt x="0" y="0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497359" y="5483048"/>
            <a:ext cx="2108639" cy="319328"/>
            <a:chOff x="5489741" y="5407165"/>
            <a:chExt cx="2108639" cy="319328"/>
          </a:xfrm>
        </p:grpSpPr>
        <p:sp>
          <p:nvSpPr>
            <p:cNvPr id="36" name="Rounded Rectangle 35"/>
            <p:cNvSpPr/>
            <p:nvPr/>
          </p:nvSpPr>
          <p:spPr>
            <a:xfrm>
              <a:off x="5489741" y="5407165"/>
              <a:ext cx="333955" cy="31932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923585" y="5407165"/>
              <a:ext cx="333955" cy="31932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74997" y="5407165"/>
              <a:ext cx="333955" cy="31932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829044" y="5407165"/>
              <a:ext cx="333955" cy="3193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264425" y="5407165"/>
              <a:ext cx="333955" cy="31932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5730224" y="5017759"/>
            <a:ext cx="1737341" cy="27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Business APIs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5497482" y="4053565"/>
            <a:ext cx="2232400" cy="606302"/>
            <a:chOff x="5489864" y="3977682"/>
            <a:chExt cx="2232400" cy="606302"/>
          </a:xfrm>
        </p:grpSpPr>
        <p:sp>
          <p:nvSpPr>
            <p:cNvPr id="43" name="Oval 42"/>
            <p:cNvSpPr/>
            <p:nvPr/>
          </p:nvSpPr>
          <p:spPr>
            <a:xfrm>
              <a:off x="5489864" y="4444616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683199" y="4273165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893577" y="4149306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119416" y="4047024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366370" y="3991907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732196" y="3977682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955932" y="4039073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160290" y="4120765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408263" y="4275063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618897" y="4473751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605034" y="5324165"/>
            <a:ext cx="1878052" cy="138116"/>
            <a:chOff x="5605034" y="5324165"/>
            <a:chExt cx="1878052" cy="138116"/>
          </a:xfrm>
        </p:grpSpPr>
        <p:sp>
          <p:nvSpPr>
            <p:cNvPr id="54" name="Oval 53"/>
            <p:cNvSpPr/>
            <p:nvPr/>
          </p:nvSpPr>
          <p:spPr>
            <a:xfrm>
              <a:off x="5605034" y="5352048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038878" y="5340984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487909" y="5328391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944337" y="5324165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379719" y="5340983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813731" y="4225571"/>
            <a:ext cx="3108926" cy="3748999"/>
          </a:xfrm>
          <a:prstGeom prst="pie">
            <a:avLst>
              <a:gd name="adj1" fmla="val 10799998"/>
              <a:gd name="adj2" fmla="val 4853"/>
            </a:avLst>
          </a:prstGeom>
          <a:solidFill>
            <a:srgbClr val="A5C0EB"/>
          </a:solidFill>
          <a:ln w="76200" algn="ctr">
            <a:solidFill>
              <a:srgbClr val="000000"/>
            </a:solidFill>
            <a:round/>
            <a:headEnd/>
            <a:tailEnd/>
          </a:ln>
        </p:spPr>
        <p:txBody>
          <a:bodyPr wrap="square" lIns="0" rIns="0" anchor="b" anchorCtr="0">
            <a:noAutofit/>
          </a:bodyPr>
          <a:lstStyle/>
          <a:p>
            <a:pPr algn="ctr"/>
            <a:endParaRPr lang="en-US" sz="1400" b="1" i="1" dirty="0" smtClean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 smtClean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 smtClean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>
              <a:solidFill>
                <a:srgbClr val="2D4873"/>
              </a:solidFill>
              <a:cs typeface="Arial" pitchFamily="34" charset="0"/>
            </a:endParaRPr>
          </a:p>
        </p:txBody>
      </p:sp>
      <p:sp>
        <p:nvSpPr>
          <p:cNvPr id="61" name="Content Placeholder 2"/>
          <p:cNvSpPr txBox="1">
            <a:spLocks/>
          </p:cNvSpPr>
          <p:nvPr/>
        </p:nvSpPr>
        <p:spPr bwMode="auto">
          <a:xfrm>
            <a:off x="585090" y="1993799"/>
            <a:ext cx="3794760" cy="219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800" kern="0" dirty="0" smtClean="0">
                <a:latin typeface="Calibri" panose="020F0502020204030204" pitchFamily="34" charset="0"/>
              </a:rPr>
              <a:t>Silo applications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800" kern="0" dirty="0" smtClean="0">
                <a:latin typeface="Calibri" panose="020F0502020204030204" pitchFamily="34" charset="0"/>
              </a:rPr>
              <a:t>Selective integrations and network controlled data flows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800" kern="0" dirty="0" smtClean="0">
                <a:latin typeface="Calibri" panose="020F0502020204030204" pitchFamily="34" charset="0"/>
              </a:rPr>
              <a:t>Custom external integration is case-by-case and not repeatable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US" sz="2000" kern="0" dirty="0" smtClean="0"/>
          </a:p>
        </p:txBody>
      </p:sp>
      <p:grpSp>
        <p:nvGrpSpPr>
          <p:cNvPr id="69" name="Group 68"/>
          <p:cNvGrpSpPr/>
          <p:nvPr/>
        </p:nvGrpSpPr>
        <p:grpSpPr>
          <a:xfrm>
            <a:off x="1872569" y="4887760"/>
            <a:ext cx="981980" cy="906448"/>
            <a:chOff x="1886475" y="4749925"/>
            <a:chExt cx="981980" cy="906448"/>
          </a:xfrm>
        </p:grpSpPr>
        <p:cxnSp>
          <p:nvCxnSpPr>
            <p:cNvPr id="70" name="Elbow Connector 69"/>
            <p:cNvCxnSpPr/>
            <p:nvPr/>
          </p:nvCxnSpPr>
          <p:spPr>
            <a:xfrm rot="16200000" flipH="1">
              <a:off x="1846650" y="4789750"/>
              <a:ext cx="465281" cy="385631"/>
            </a:xfrm>
            <a:prstGeom prst="bentConnector3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lbow Connector 70"/>
            <p:cNvCxnSpPr/>
            <p:nvPr/>
          </p:nvCxnSpPr>
          <p:spPr>
            <a:xfrm rot="5400000">
              <a:off x="2414520" y="4917396"/>
              <a:ext cx="505675" cy="402194"/>
            </a:xfrm>
            <a:prstGeom prst="bentConnector2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/>
            <p:nvPr/>
          </p:nvCxnSpPr>
          <p:spPr>
            <a:xfrm rot="16200000" flipH="1">
              <a:off x="2410192" y="5420085"/>
              <a:ext cx="125379" cy="347197"/>
            </a:xfrm>
            <a:prstGeom prst="bentConnector2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710227" y="4559830"/>
            <a:ext cx="1315934" cy="1378265"/>
            <a:chOff x="1719497" y="4430598"/>
            <a:chExt cx="1315934" cy="1378265"/>
          </a:xfrm>
        </p:grpSpPr>
        <p:sp>
          <p:nvSpPr>
            <p:cNvPr id="63" name="Rounded Rectangle 62"/>
            <p:cNvSpPr/>
            <p:nvPr/>
          </p:nvSpPr>
          <p:spPr>
            <a:xfrm>
              <a:off x="1719497" y="4430598"/>
              <a:ext cx="333955" cy="31932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2132305" y="5211667"/>
              <a:ext cx="333955" cy="3193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701476" y="4559145"/>
              <a:ext cx="333955" cy="31932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2205852" y="4678758"/>
              <a:ext cx="333955" cy="31932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2646480" y="5489535"/>
              <a:ext cx="333955" cy="31932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1435342" y="6076605"/>
            <a:ext cx="18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2D4873"/>
                </a:solidFill>
                <a:cs typeface="Arial" pitchFamily="34" charset="0"/>
              </a:rPr>
              <a:t>Legacy Enterprise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457200" y="1008808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264BD9-9674-415A-9EBC-26FED4755A6C}" type="slidenum">
              <a:rPr lang="en-US" smtClean="0">
                <a:solidFill>
                  <a:schemeClr val="bg1"/>
                </a:solidFill>
              </a:rPr>
              <a:pPr eaLnBrk="1" hangingPunct="1"/>
              <a:t>7</a:t>
            </a:fld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8458200" cy="8382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5379"/>
                </a:solidFill>
                <a:latin typeface="Myriad Pro Cond"/>
              </a:rPr>
              <a:t>New Enterprise Architecture = New Security Challenges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49" y="1565783"/>
            <a:ext cx="3514725" cy="221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83283" y="3023427"/>
            <a:ext cx="3108926" cy="3748999"/>
          </a:xfrm>
          <a:prstGeom prst="pie">
            <a:avLst>
              <a:gd name="adj1" fmla="val 10799998"/>
              <a:gd name="adj2" fmla="val 4853"/>
            </a:avLst>
          </a:prstGeom>
          <a:solidFill>
            <a:srgbClr val="A5C0EB"/>
          </a:solidFill>
          <a:ln w="1905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square" lIns="0" rIns="0" anchor="b" anchorCtr="0">
            <a:noAutofit/>
          </a:bodyPr>
          <a:lstStyle/>
          <a:p>
            <a:pPr algn="ctr"/>
            <a:endParaRPr lang="en-US" sz="1400" b="1" i="1" dirty="0" smtClean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 smtClean="0">
              <a:solidFill>
                <a:srgbClr val="2D4873"/>
              </a:solidFill>
              <a:cs typeface="Arial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9" y="3486326"/>
            <a:ext cx="1831334" cy="13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988008" y="4188333"/>
            <a:ext cx="3108926" cy="3748999"/>
          </a:xfrm>
          <a:prstGeom prst="pie">
            <a:avLst>
              <a:gd name="adj1" fmla="val 10799998"/>
              <a:gd name="adj2" fmla="val 4853"/>
            </a:avLst>
          </a:prstGeom>
          <a:solidFill>
            <a:srgbClr val="A5C0EB"/>
          </a:solidFill>
          <a:ln w="1905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square" lIns="0" rIns="0" anchor="b" anchorCtr="0">
            <a:noAutofit/>
          </a:bodyPr>
          <a:lstStyle/>
          <a:p>
            <a:pPr algn="ctr"/>
            <a:endParaRPr lang="en-US" sz="1400" b="1" i="1" dirty="0" smtClean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 smtClean="0">
              <a:solidFill>
                <a:srgbClr val="2D4873"/>
              </a:solidFill>
              <a:cs typeface="Arial" pitchFamily="34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009" y="4872495"/>
            <a:ext cx="2096071" cy="112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960725" y="3113913"/>
            <a:ext cx="3108926" cy="3748999"/>
          </a:xfrm>
          <a:prstGeom prst="pie">
            <a:avLst>
              <a:gd name="adj1" fmla="val 10799998"/>
              <a:gd name="adj2" fmla="val 4853"/>
            </a:avLst>
          </a:prstGeom>
          <a:solidFill>
            <a:srgbClr val="A5C0EB"/>
          </a:solidFill>
          <a:ln w="1905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square" lIns="0" rIns="0" anchor="b" anchorCtr="0">
            <a:noAutofit/>
          </a:bodyPr>
          <a:lstStyle/>
          <a:p>
            <a:pPr algn="ctr"/>
            <a:endParaRPr lang="en-US" sz="1400" b="1" i="1" dirty="0" smtClean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>
              <a:solidFill>
                <a:srgbClr val="2D4873"/>
              </a:solidFill>
              <a:cs typeface="Arial" pitchFamily="34" charset="0"/>
            </a:endParaRPr>
          </a:p>
          <a:p>
            <a:pPr algn="ctr"/>
            <a:endParaRPr lang="en-US" sz="1400" b="1" i="1" dirty="0" smtClean="0">
              <a:solidFill>
                <a:srgbClr val="2D4873"/>
              </a:solidFill>
              <a:cs typeface="Arial" pitchFamily="34" charset="0"/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19" y="3723116"/>
            <a:ext cx="2004537" cy="112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2446020" y="2583180"/>
            <a:ext cx="1050990" cy="73152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68855" y="3634740"/>
            <a:ext cx="0" cy="59834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02680" y="3314700"/>
            <a:ext cx="492155" cy="9838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57200" y="10668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732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9927" y="6347359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B85F2D-7F22-433B-B07D-F5D3FE85101D}" type="slidenum">
              <a:rPr lang="en-US" smtClean="0">
                <a:solidFill>
                  <a:schemeClr val="bg1"/>
                </a:solidFill>
              </a:rPr>
              <a:pPr eaLnBrk="1" hangingPunct="1"/>
              <a:t>8</a:t>
            </a:fld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427038"/>
            <a:ext cx="8724900" cy="56356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5379"/>
                </a:solidFill>
              </a:rPr>
              <a:t>New Enterprise Architecture = New Security Challenges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02084" y="3008177"/>
            <a:ext cx="1645902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Partners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0025" y="2266982"/>
            <a:ext cx="1424326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Innovators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2135" y="1979856"/>
            <a:ext cx="1645902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Suppliers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35870" y="1752605"/>
            <a:ext cx="1077380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Cloud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7140" y="2682854"/>
            <a:ext cx="1645902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Employees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4489" y="3089411"/>
            <a:ext cx="2076474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Monetary Services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40246" y="1600198"/>
            <a:ext cx="913291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Public 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8094" y="4116134"/>
            <a:ext cx="1920234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Application APIs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43284" y="2331948"/>
            <a:ext cx="1973615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Unknown parties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193419" y="4329833"/>
            <a:ext cx="1456180" cy="2788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27958" y="3280733"/>
            <a:ext cx="833412" cy="13057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44696" y="2667928"/>
            <a:ext cx="705249" cy="48704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12671" y="2339319"/>
            <a:ext cx="551342" cy="67440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67998" y="2997576"/>
            <a:ext cx="421322" cy="23626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285465" y="2667928"/>
            <a:ext cx="397105" cy="42262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753538" y="3355031"/>
            <a:ext cx="440951" cy="12181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840247" y="2019298"/>
            <a:ext cx="275420" cy="9437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086913" y="2110740"/>
            <a:ext cx="640035" cy="91773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42934" y="1613110"/>
            <a:ext cx="1015024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Mobile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413024" y="1981203"/>
            <a:ext cx="24852" cy="9774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222413" y="2641437"/>
            <a:ext cx="1825573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Smart Devices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921509" y="2997577"/>
            <a:ext cx="836571" cy="24827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746126" y="4398890"/>
            <a:ext cx="1558247" cy="4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Data APIs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085563" y="2950091"/>
            <a:ext cx="3108926" cy="3844191"/>
            <a:chOff x="5029195" y="3977682"/>
            <a:chExt cx="3108926" cy="3844191"/>
          </a:xfrm>
        </p:grpSpPr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5029195" y="4072874"/>
              <a:ext cx="3108926" cy="3748999"/>
            </a:xfrm>
            <a:prstGeom prst="pie">
              <a:avLst>
                <a:gd name="adj1" fmla="val 10799998"/>
                <a:gd name="adj2" fmla="val 4853"/>
              </a:avLst>
            </a:prstGeom>
            <a:solidFill>
              <a:srgbClr val="A5C0EB"/>
            </a:solidFill>
            <a:ln w="1905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square" lIns="0" rIns="0" anchor="b" anchorCtr="0">
              <a:noAutofit/>
            </a:bodyPr>
            <a:lstStyle/>
            <a:p>
              <a:pPr algn="ctr"/>
              <a:endParaRPr lang="en-US" sz="1400" b="1" i="1" dirty="0" smtClean="0">
                <a:solidFill>
                  <a:srgbClr val="2D4873"/>
                </a:solidFill>
                <a:latin typeface="Calibri" panose="020F0502020204030204" pitchFamily="34" charset="0"/>
                <a:cs typeface="Arial" pitchFamily="34" charset="0"/>
              </a:endParaRPr>
            </a:p>
            <a:p>
              <a:pPr algn="ctr"/>
              <a:endParaRPr lang="en-US" sz="1400" b="1" i="1" dirty="0">
                <a:solidFill>
                  <a:srgbClr val="2D4873"/>
                </a:solidFill>
                <a:latin typeface="Calibri" panose="020F0502020204030204" pitchFamily="34" charset="0"/>
                <a:cs typeface="Arial" pitchFamily="34" charset="0"/>
              </a:endParaRPr>
            </a:p>
            <a:p>
              <a:pPr algn="ctr"/>
              <a:endParaRPr lang="en-US" sz="1400" b="1" i="1" dirty="0" smtClean="0">
                <a:solidFill>
                  <a:srgbClr val="2D4873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5753820" y="4373593"/>
              <a:ext cx="272832" cy="571780"/>
            </a:xfrm>
            <a:custGeom>
              <a:avLst/>
              <a:gdLst>
                <a:gd name="connsiteX0" fmla="*/ 314325 w 319274"/>
                <a:gd name="connsiteY0" fmla="*/ 552450 h 552450"/>
                <a:gd name="connsiteX1" fmla="*/ 276225 w 319274"/>
                <a:gd name="connsiteY1" fmla="*/ 247650 h 552450"/>
                <a:gd name="connsiteX2" fmla="*/ 0 w 319274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274" h="552450">
                  <a:moveTo>
                    <a:pt x="314325" y="552450"/>
                  </a:moveTo>
                  <a:cubicBezTo>
                    <a:pt x="321469" y="446087"/>
                    <a:pt x="328613" y="339725"/>
                    <a:pt x="276225" y="247650"/>
                  </a:cubicBezTo>
                  <a:cubicBezTo>
                    <a:pt x="223837" y="155575"/>
                    <a:pt x="111918" y="77787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572664" y="4528868"/>
              <a:ext cx="324438" cy="462211"/>
            </a:xfrm>
            <a:custGeom>
              <a:avLst/>
              <a:gdLst>
                <a:gd name="connsiteX0" fmla="*/ 314325 w 319274"/>
                <a:gd name="connsiteY0" fmla="*/ 552450 h 552450"/>
                <a:gd name="connsiteX1" fmla="*/ 276225 w 319274"/>
                <a:gd name="connsiteY1" fmla="*/ 247650 h 552450"/>
                <a:gd name="connsiteX2" fmla="*/ 0 w 319274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274" h="552450">
                  <a:moveTo>
                    <a:pt x="314325" y="552450"/>
                  </a:moveTo>
                  <a:cubicBezTo>
                    <a:pt x="321469" y="446087"/>
                    <a:pt x="328613" y="339725"/>
                    <a:pt x="276225" y="247650"/>
                  </a:cubicBezTo>
                  <a:cubicBezTo>
                    <a:pt x="223837" y="155575"/>
                    <a:pt x="111918" y="77787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952226" y="4209691"/>
              <a:ext cx="226825" cy="781389"/>
            </a:xfrm>
            <a:custGeom>
              <a:avLst/>
              <a:gdLst>
                <a:gd name="connsiteX0" fmla="*/ 314325 w 319274"/>
                <a:gd name="connsiteY0" fmla="*/ 552450 h 552450"/>
                <a:gd name="connsiteX1" fmla="*/ 276225 w 319274"/>
                <a:gd name="connsiteY1" fmla="*/ 247650 h 552450"/>
                <a:gd name="connsiteX2" fmla="*/ 0 w 319274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274" h="552450">
                  <a:moveTo>
                    <a:pt x="314325" y="552450"/>
                  </a:moveTo>
                  <a:cubicBezTo>
                    <a:pt x="321469" y="446087"/>
                    <a:pt x="328613" y="339725"/>
                    <a:pt x="276225" y="247650"/>
                  </a:cubicBezTo>
                  <a:cubicBezTo>
                    <a:pt x="223837" y="155575"/>
                    <a:pt x="111918" y="77787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183628" y="4126223"/>
              <a:ext cx="147824" cy="861041"/>
            </a:xfrm>
            <a:custGeom>
              <a:avLst/>
              <a:gdLst>
                <a:gd name="connsiteX0" fmla="*/ 314325 w 319274"/>
                <a:gd name="connsiteY0" fmla="*/ 552450 h 552450"/>
                <a:gd name="connsiteX1" fmla="*/ 276225 w 319274"/>
                <a:gd name="connsiteY1" fmla="*/ 247650 h 552450"/>
                <a:gd name="connsiteX2" fmla="*/ 0 w 319274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274" h="552450">
                  <a:moveTo>
                    <a:pt x="314325" y="552450"/>
                  </a:moveTo>
                  <a:cubicBezTo>
                    <a:pt x="321469" y="446087"/>
                    <a:pt x="328613" y="339725"/>
                    <a:pt x="276225" y="247650"/>
                  </a:cubicBezTo>
                  <a:cubicBezTo>
                    <a:pt x="223837" y="155575"/>
                    <a:pt x="111918" y="77787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 flipH="1">
              <a:off x="7132292" y="4383398"/>
              <a:ext cx="299111" cy="603866"/>
            </a:xfrm>
            <a:custGeom>
              <a:avLst/>
              <a:gdLst>
                <a:gd name="connsiteX0" fmla="*/ 314325 w 319274"/>
                <a:gd name="connsiteY0" fmla="*/ 552450 h 552450"/>
                <a:gd name="connsiteX1" fmla="*/ 276225 w 319274"/>
                <a:gd name="connsiteY1" fmla="*/ 247650 h 552450"/>
                <a:gd name="connsiteX2" fmla="*/ 0 w 319274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274" h="552450">
                  <a:moveTo>
                    <a:pt x="314325" y="552450"/>
                  </a:moveTo>
                  <a:cubicBezTo>
                    <a:pt x="321469" y="446087"/>
                    <a:pt x="328613" y="339725"/>
                    <a:pt x="276225" y="247650"/>
                  </a:cubicBezTo>
                  <a:cubicBezTo>
                    <a:pt x="223837" y="155575"/>
                    <a:pt x="111918" y="77787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 flipH="1">
              <a:off x="7291176" y="4554849"/>
              <a:ext cx="321202" cy="382882"/>
            </a:xfrm>
            <a:custGeom>
              <a:avLst/>
              <a:gdLst>
                <a:gd name="connsiteX0" fmla="*/ 314325 w 319274"/>
                <a:gd name="connsiteY0" fmla="*/ 552450 h 552450"/>
                <a:gd name="connsiteX1" fmla="*/ 276225 w 319274"/>
                <a:gd name="connsiteY1" fmla="*/ 247650 h 552450"/>
                <a:gd name="connsiteX2" fmla="*/ 0 w 319274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274" h="552450">
                  <a:moveTo>
                    <a:pt x="314325" y="552450"/>
                  </a:moveTo>
                  <a:cubicBezTo>
                    <a:pt x="321469" y="446087"/>
                    <a:pt x="328613" y="339725"/>
                    <a:pt x="276225" y="247650"/>
                  </a:cubicBezTo>
                  <a:cubicBezTo>
                    <a:pt x="223837" y="155575"/>
                    <a:pt x="111918" y="77787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flipH="1">
              <a:off x="6949413" y="4230998"/>
              <a:ext cx="262914" cy="706733"/>
            </a:xfrm>
            <a:custGeom>
              <a:avLst/>
              <a:gdLst>
                <a:gd name="connsiteX0" fmla="*/ 314325 w 319274"/>
                <a:gd name="connsiteY0" fmla="*/ 552450 h 552450"/>
                <a:gd name="connsiteX1" fmla="*/ 276225 w 319274"/>
                <a:gd name="connsiteY1" fmla="*/ 247650 h 552450"/>
                <a:gd name="connsiteX2" fmla="*/ 0 w 319274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274" h="552450">
                  <a:moveTo>
                    <a:pt x="314325" y="552450"/>
                  </a:moveTo>
                  <a:cubicBezTo>
                    <a:pt x="321469" y="446087"/>
                    <a:pt x="328613" y="339725"/>
                    <a:pt x="276225" y="247650"/>
                  </a:cubicBezTo>
                  <a:cubicBezTo>
                    <a:pt x="223837" y="155575"/>
                    <a:pt x="111918" y="77787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 flipH="1">
              <a:off x="6801589" y="4149306"/>
              <a:ext cx="194433" cy="784609"/>
            </a:xfrm>
            <a:custGeom>
              <a:avLst/>
              <a:gdLst>
                <a:gd name="connsiteX0" fmla="*/ 314325 w 319274"/>
                <a:gd name="connsiteY0" fmla="*/ 552450 h 552450"/>
                <a:gd name="connsiteX1" fmla="*/ 276225 w 319274"/>
                <a:gd name="connsiteY1" fmla="*/ 247650 h 552450"/>
                <a:gd name="connsiteX2" fmla="*/ 0 w 319274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274" h="552450">
                  <a:moveTo>
                    <a:pt x="314325" y="552450"/>
                  </a:moveTo>
                  <a:cubicBezTo>
                    <a:pt x="321469" y="446087"/>
                    <a:pt x="328613" y="339725"/>
                    <a:pt x="276225" y="247650"/>
                  </a:cubicBezTo>
                  <a:cubicBezTo>
                    <a:pt x="223837" y="155575"/>
                    <a:pt x="111918" y="77787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6418054" y="4080295"/>
              <a:ext cx="89606" cy="906970"/>
            </a:xfrm>
            <a:custGeom>
              <a:avLst/>
              <a:gdLst>
                <a:gd name="connsiteX0" fmla="*/ 314325 w 319274"/>
                <a:gd name="connsiteY0" fmla="*/ 552450 h 552450"/>
                <a:gd name="connsiteX1" fmla="*/ 276225 w 319274"/>
                <a:gd name="connsiteY1" fmla="*/ 247650 h 552450"/>
                <a:gd name="connsiteX2" fmla="*/ 0 w 319274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274" h="552450">
                  <a:moveTo>
                    <a:pt x="314325" y="552450"/>
                  </a:moveTo>
                  <a:cubicBezTo>
                    <a:pt x="321469" y="446087"/>
                    <a:pt x="328613" y="339725"/>
                    <a:pt x="276225" y="247650"/>
                  </a:cubicBezTo>
                  <a:cubicBezTo>
                    <a:pt x="223837" y="155575"/>
                    <a:pt x="111918" y="77787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6658731" y="4080295"/>
              <a:ext cx="104377" cy="906970"/>
            </a:xfrm>
            <a:custGeom>
              <a:avLst/>
              <a:gdLst>
                <a:gd name="connsiteX0" fmla="*/ 314325 w 319274"/>
                <a:gd name="connsiteY0" fmla="*/ 552450 h 552450"/>
                <a:gd name="connsiteX1" fmla="*/ 276225 w 319274"/>
                <a:gd name="connsiteY1" fmla="*/ 247650 h 552450"/>
                <a:gd name="connsiteX2" fmla="*/ 0 w 319274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274" h="552450">
                  <a:moveTo>
                    <a:pt x="314325" y="552450"/>
                  </a:moveTo>
                  <a:cubicBezTo>
                    <a:pt x="321469" y="446087"/>
                    <a:pt x="328613" y="339725"/>
                    <a:pt x="276225" y="247650"/>
                  </a:cubicBezTo>
                  <a:cubicBezTo>
                    <a:pt x="223837" y="155575"/>
                    <a:pt x="111918" y="77787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489741" y="5407165"/>
              <a:ext cx="333955" cy="31932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923585" y="5407165"/>
              <a:ext cx="333955" cy="31932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374997" y="5407165"/>
              <a:ext cx="333955" cy="31932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829044" y="5407165"/>
              <a:ext cx="333955" cy="3193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264425" y="5407165"/>
              <a:ext cx="333955" cy="31932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605034" y="5352048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038878" y="5340984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487909" y="5328391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944337" y="5324165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7379719" y="5340983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722606" y="4941876"/>
              <a:ext cx="1737341" cy="27431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Business APIs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489864" y="4444616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683199" y="4273165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893577" y="4149306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19416" y="4047024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366370" y="3991907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6732196" y="3977682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6955932" y="4039073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7160290" y="4120765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7408263" y="4275063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7618897" y="4473751"/>
              <a:ext cx="103367" cy="1102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656303" y="5947373"/>
              <a:ext cx="19698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2D4873"/>
                  </a:solidFill>
                  <a:latin typeface="Calibri" panose="020F0502020204030204" pitchFamily="34" charset="0"/>
                  <a:cs typeface="Arial" pitchFamily="34" charset="0"/>
                </a:rPr>
                <a:t>Modern </a:t>
              </a:r>
              <a:r>
                <a:rPr lang="en-US" b="1" i="1" dirty="0">
                  <a:solidFill>
                    <a:srgbClr val="2D4873"/>
                  </a:solidFill>
                  <a:latin typeface="Calibri" panose="020F0502020204030204" pitchFamily="34" charset="0"/>
                  <a:cs typeface="Arial" pitchFamily="34" charset="0"/>
                </a:rPr>
                <a:t>Enterprise</a:t>
              </a:r>
            </a:p>
          </p:txBody>
        </p:sp>
      </p:grpSp>
      <p:cxnSp>
        <p:nvCxnSpPr>
          <p:cNvPr id="65" name="Straight Connector 64"/>
          <p:cNvCxnSpPr/>
          <p:nvPr/>
        </p:nvCxnSpPr>
        <p:spPr>
          <a:xfrm>
            <a:off x="5539454" y="4580287"/>
            <a:ext cx="1433041" cy="5511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6" grpId="0"/>
      <p:bldP spid="2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pPr>
              <a:defRPr/>
            </a:pPr>
            <a:fld id="{E6F86951-A69F-4F62-9E1B-AA022A330820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27038"/>
            <a:ext cx="91440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Traditional </a:t>
            </a:r>
            <a:r>
              <a:rPr kumimoji="0" lang="en-US" sz="3600" b="1" i="0" strike="noStrike" kern="0" cap="none" spc="0" normalizeH="0" baseline="0" noProof="0" dirty="0" err="1" smtClean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CyberSecurity</a:t>
            </a:r>
            <a:r>
              <a:rPr kumimoji="0" lang="en-US" sz="3600" b="1" i="0" strike="noStrike" kern="0" cap="none" spc="0" normalizeH="0" noProof="0" dirty="0" smtClean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Focal Points</a:t>
            </a:r>
            <a:endParaRPr kumimoji="0" lang="en-US" sz="3600" b="1" i="0" strike="noStrike" kern="0" cap="none" spc="0" normalizeH="0" baseline="0" noProof="0" dirty="0" smtClean="0">
              <a:ln>
                <a:noFill/>
              </a:ln>
              <a:solidFill>
                <a:srgbClr val="00537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0668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78" y="2874130"/>
            <a:ext cx="54197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4428877" y="2218423"/>
            <a:ext cx="890546" cy="93030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57800" y="1985022"/>
            <a:ext cx="2191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Protocol Firewall, IDS, DDOS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79951" y="2648325"/>
            <a:ext cx="1041621" cy="104059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21572" y="2406575"/>
            <a:ext cx="3291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VPN, DMZ, Network Access control, SEIM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818490" y="3025782"/>
            <a:ext cx="1095956" cy="115803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14446" y="2840949"/>
            <a:ext cx="2299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AV, Configuration Management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Straight Connector 14"/>
          <p:cNvCxnSpPr>
            <a:endCxn id="16" idx="1"/>
          </p:cNvCxnSpPr>
          <p:nvPr/>
        </p:nvCxnSpPr>
        <p:spPr>
          <a:xfrm flipV="1">
            <a:off x="4879448" y="3396233"/>
            <a:ext cx="1380746" cy="132777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60194" y="3257733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Whitebox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Malware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667416" y="3871798"/>
            <a:ext cx="1904337" cy="132041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71753" y="3688920"/>
            <a:ext cx="1880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File Encryption, Local AV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2148" y="1488743"/>
            <a:ext cx="3279252" cy="154655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Denial of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Event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Antivirus Signatures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Network Behavior Anomalies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4203</TotalTime>
  <Words>1123</Words>
  <Application>Microsoft Office PowerPoint</Application>
  <PresentationFormat>On-screen Show (4:3)</PresentationFormat>
  <Paragraphs>329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PowerPoint Presentation</vt:lpstr>
      <vt:lpstr>eVigilant Overview </vt:lpstr>
      <vt:lpstr>PowerPoint Presentation</vt:lpstr>
      <vt:lpstr>Discussion Points</vt:lpstr>
      <vt:lpstr>Cyber Attacks – The New Era</vt:lpstr>
      <vt:lpstr>Modernization &amp; APIs – New Enterprise Architecture </vt:lpstr>
      <vt:lpstr>New Enterprise Architecture = New Security Challenges</vt:lpstr>
      <vt:lpstr>New Enterprise Architecture = New Security Challenges </vt:lpstr>
      <vt:lpstr>PowerPoint Presentation</vt:lpstr>
      <vt:lpstr>API Security Focal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Kara Christenson</dc:creator>
  <cp:lastModifiedBy>rleyl</cp:lastModifiedBy>
  <cp:revision>67</cp:revision>
  <cp:lastPrinted>2014-03-24T11:45:58Z</cp:lastPrinted>
  <dcterms:created xsi:type="dcterms:W3CDTF">2011-03-01T16:41:47Z</dcterms:created>
  <dcterms:modified xsi:type="dcterms:W3CDTF">2015-12-09T13:59:04Z</dcterms:modified>
</cp:coreProperties>
</file>