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77" r:id="rId3"/>
    <p:sldId id="259" r:id="rId4"/>
    <p:sldId id="279" r:id="rId5"/>
    <p:sldId id="280" r:id="rId6"/>
    <p:sldId id="269" r:id="rId7"/>
    <p:sldId id="282" r:id="rId8"/>
    <p:sldId id="285" r:id="rId9"/>
    <p:sldId id="261" r:id="rId10"/>
    <p:sldId id="276" r:id="rId11"/>
    <p:sldId id="271" r:id="rId12"/>
    <p:sldId id="278" r:id="rId13"/>
    <p:sldId id="286" r:id="rId14"/>
    <p:sldId id="262" r:id="rId15"/>
    <p:sldId id="266" r:id="rId16"/>
    <p:sldId id="287" r:id="rId1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 autoAdjust="0"/>
    <p:restoredTop sz="94706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7313" y="0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3CD9D-DC4F-445A-8B15-872D9B3730A0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975" y="4416425"/>
            <a:ext cx="55054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82913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7313" y="8829675"/>
            <a:ext cx="298291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B49684-BF21-4473-8B1A-B03767088A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4437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9684-BF21-4473-8B1A-B03767088A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mid</a:t>
            </a:r>
            <a:r>
              <a:rPr lang="en-US" baseline="0" dirty="0" smtClean="0"/>
              <a:t> size institutions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9684-BF21-4473-8B1A-B03767088A7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4667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Microsoft and Adobe</a:t>
            </a:r>
          </a:p>
          <a:p>
            <a:r>
              <a:rPr lang="en-US" dirty="0" smtClean="0"/>
              <a:t>Hardware showcase</a:t>
            </a:r>
          </a:p>
          <a:p>
            <a:r>
              <a:rPr lang="en-US" dirty="0" smtClean="0"/>
              <a:t>During academic year only</a:t>
            </a:r>
          </a:p>
          <a:p>
            <a:r>
              <a:rPr lang="en-US" dirty="0" smtClean="0"/>
              <a:t>Not </a:t>
            </a:r>
            <a:r>
              <a:rPr lang="en-US" dirty="0" err="1" smtClean="0"/>
              <a:t>salespitchy</a:t>
            </a:r>
            <a:r>
              <a:rPr lang="en-US" dirty="0" smtClean="0"/>
              <a:t>,</a:t>
            </a:r>
            <a:r>
              <a:rPr lang="en-US" baseline="0" dirty="0" smtClean="0"/>
              <a:t> must be informative – no more than 10% sales</a:t>
            </a:r>
          </a:p>
          <a:p>
            <a:r>
              <a:rPr lang="en-US" baseline="0" dirty="0" smtClean="0"/>
              <a:t>Conference in April</a:t>
            </a:r>
          </a:p>
          <a:p>
            <a:r>
              <a:rPr lang="en-US" baseline="0" dirty="0" smtClean="0"/>
              <a:t>Presentations posted on website</a:t>
            </a:r>
          </a:p>
          <a:p>
            <a:r>
              <a:rPr lang="en-US" baseline="0" dirty="0" smtClean="0"/>
              <a:t>Newsletter free to members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9684-BF21-4473-8B1A-B03767088A7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2161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Visit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9684-BF21-4473-8B1A-B03767088A7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3953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Visit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9684-BF21-4473-8B1A-B03767088A7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43953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9684-BF21-4473-8B1A-B03767088A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Realm of K-20, No museums currently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9684-BF21-4473-8B1A-B03767088A7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6032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 chart on website</a:t>
            </a:r>
          </a:p>
          <a:p>
            <a:r>
              <a:rPr lang="en-US" dirty="0" smtClean="0"/>
              <a:t>Max of $4000 – not penalize our good neighbors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9684-BF21-4473-8B1A-B03767088A7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286618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Multi vendor</a:t>
            </a:r>
          </a:p>
          <a:p>
            <a:r>
              <a:rPr lang="en-US" dirty="0" smtClean="0"/>
              <a:t>Technical and financial –</a:t>
            </a:r>
            <a:r>
              <a:rPr lang="en-US" baseline="0" dirty="0" smtClean="0"/>
              <a:t> </a:t>
            </a:r>
            <a:r>
              <a:rPr lang="en-US" baseline="0" smtClean="0"/>
              <a:t>RFP committee</a:t>
            </a:r>
            <a:endParaRPr lang="en-US" smtClean="0"/>
          </a:p>
          <a:p>
            <a:r>
              <a:rPr lang="en-US" dirty="0" smtClean="0"/>
              <a:t>Start at </a:t>
            </a:r>
            <a:r>
              <a:rPr lang="en-US" dirty="0" err="1" smtClean="0"/>
              <a:t>ed</a:t>
            </a:r>
            <a:r>
              <a:rPr lang="en-US" baseline="0" dirty="0" smtClean="0"/>
              <a:t> pricing and then ask for more discount</a:t>
            </a:r>
          </a:p>
          <a:p>
            <a:r>
              <a:rPr lang="en-US" baseline="0" dirty="0" smtClean="0"/>
              <a:t>Use CC procurement officers approved by USM and then Attorney General; members don’t need to do procurement</a:t>
            </a:r>
          </a:p>
          <a:p>
            <a:r>
              <a:rPr lang="en-US" baseline="0" dirty="0" smtClean="0"/>
              <a:t>Big members such as PG Co and JHU could negotiate discounts themselves, but are Good Neighbors for the collective good</a:t>
            </a:r>
          </a:p>
          <a:p>
            <a:r>
              <a:rPr lang="en-US" baseline="0" dirty="0" smtClean="0"/>
              <a:t>Discount price negotiated by MEEC is good for all, regardless of size</a:t>
            </a:r>
          </a:p>
          <a:p>
            <a:r>
              <a:rPr lang="en-US" baseline="0" dirty="0" smtClean="0"/>
              <a:t>Members can negotiate for an even lower price if they choose</a:t>
            </a:r>
          </a:p>
          <a:p>
            <a:r>
              <a:rPr lang="en-US" baseline="0" dirty="0" smtClean="0"/>
              <a:t>After RFP for vendors, resellers are chosen (IE for MS Bell </a:t>
            </a:r>
            <a:r>
              <a:rPr lang="en-US" baseline="0" dirty="0" err="1" smtClean="0"/>
              <a:t>Techlogix</a:t>
            </a:r>
            <a:r>
              <a:rPr lang="en-US" baseline="0" dirty="0" smtClean="0"/>
              <a:t>) and contracted via USMD College Park</a:t>
            </a:r>
          </a:p>
          <a:p>
            <a:r>
              <a:rPr lang="en-US" baseline="0" dirty="0" smtClean="0"/>
              <a:t>MS negotiates with MEEC for bundle price of $25, then sells bundle to reseller for $20 so they are able to make profit; reseller can reduce end price to user, $22</a:t>
            </a:r>
          </a:p>
          <a:p>
            <a:r>
              <a:rPr lang="en-US" baseline="0" dirty="0" smtClean="0"/>
              <a:t>Vendor gets different, easier, less expensive avenue to reach all types of institutions</a:t>
            </a:r>
          </a:p>
          <a:p>
            <a:r>
              <a:rPr lang="en-US" baseline="0" dirty="0" smtClean="0"/>
              <a:t>Resources are saved on both sides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9684-BF21-4473-8B1A-B03767088A7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7257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Overall – total number under contract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9684-BF21-4473-8B1A-B03767088A7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28321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9684-BF21-4473-8B1A-B03767088A7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mid</a:t>
            </a:r>
            <a:r>
              <a:rPr lang="en-US" baseline="0" dirty="0" smtClean="0"/>
              <a:t> size institutions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9684-BF21-4473-8B1A-B03767088A7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4667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 of mid</a:t>
            </a:r>
            <a:r>
              <a:rPr lang="en-US" baseline="0" dirty="0" smtClean="0"/>
              <a:t> size institutions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B49684-BF21-4473-8B1A-B03767088A7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466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12/3/2013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rainhoney.com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62000" y="2971800"/>
            <a:ext cx="8022336" cy="38862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/>
              <a:t>Choices, Options, Decisions for Technology Purchasing Using MEEC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ASBO Retreat</a:t>
            </a:r>
          </a:p>
          <a:p>
            <a:pPr algn="ctr"/>
            <a:r>
              <a:rPr lang="en-US" sz="3200" b="1" dirty="0" smtClean="0"/>
              <a:t>November 7, 2013</a:t>
            </a:r>
            <a:endParaRPr lang="en-US" sz="3200" dirty="0"/>
          </a:p>
        </p:txBody>
      </p:sp>
      <p:pic>
        <p:nvPicPr>
          <p:cNvPr id="4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505200" y="304800"/>
            <a:ext cx="2057400" cy="20574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      ROI  Return on Investment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14400" y="2667000"/>
            <a:ext cx="67818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Contract 2 </a:t>
            </a:r>
          </a:p>
          <a:p>
            <a:endParaRPr lang="en-US" sz="2800" dirty="0" smtClean="0"/>
          </a:p>
          <a:p>
            <a:r>
              <a:rPr lang="en-US" sz="2800" dirty="0" smtClean="0"/>
              <a:t>MEEC received an approximate 52.3% discount from the education price</a:t>
            </a:r>
          </a:p>
          <a:p>
            <a:endParaRPr lang="en-US" sz="2800" dirty="0" smtClean="0"/>
          </a:p>
          <a:p>
            <a:r>
              <a:rPr lang="en-US" sz="2800" dirty="0" smtClean="0"/>
              <a:t>The savings was $2,782,483  on the purchase of licenses  </a:t>
            </a:r>
          </a:p>
        </p:txBody>
      </p:sp>
      <p:pic>
        <p:nvPicPr>
          <p:cNvPr id="6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1000" y="762000"/>
            <a:ext cx="1143000" cy="1066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sz="4400" dirty="0" smtClean="0"/>
              <a:t>ROI  Return on Investment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3810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An institution with an FTE  that falls in </a:t>
            </a:r>
          </a:p>
          <a:p>
            <a:r>
              <a:rPr lang="en-US" sz="2400" dirty="0" smtClean="0"/>
              <a:t>Category 4 (1001 &lt; 2500) pays MEEC dues of $2,000</a:t>
            </a:r>
          </a:p>
          <a:p>
            <a:endParaRPr lang="en-US" sz="2400" dirty="0" smtClean="0"/>
          </a:p>
          <a:p>
            <a:r>
              <a:rPr lang="en-US" sz="2400" dirty="0" smtClean="0"/>
              <a:t>Contract 1 – Purchased licenses for their FTE</a:t>
            </a:r>
          </a:p>
          <a:p>
            <a:r>
              <a:rPr lang="en-US" sz="2400" dirty="0" smtClean="0"/>
              <a:t>$82,319.16 estimated savings</a:t>
            </a:r>
          </a:p>
          <a:p>
            <a:endParaRPr lang="en-US" sz="2400" dirty="0" smtClean="0"/>
          </a:p>
          <a:p>
            <a:r>
              <a:rPr lang="en-US" sz="2400" dirty="0" smtClean="0"/>
              <a:t>Contract 2 – Purchased fewer than 100 licenses</a:t>
            </a:r>
          </a:p>
          <a:p>
            <a:r>
              <a:rPr lang="en-US" sz="2400" dirty="0" smtClean="0"/>
              <a:t>$27,979 estimated savings</a:t>
            </a:r>
          </a:p>
          <a:p>
            <a:endParaRPr lang="en-US" sz="2400" dirty="0" smtClean="0"/>
          </a:p>
          <a:p>
            <a:r>
              <a:rPr lang="en-US" sz="2400" dirty="0" smtClean="0"/>
              <a:t>Total savings on both contracts - $110,298.16</a:t>
            </a:r>
          </a:p>
          <a:p>
            <a:r>
              <a:rPr lang="en-US" sz="2400" dirty="0" smtClean="0"/>
              <a:t> </a:t>
            </a:r>
          </a:p>
          <a:p>
            <a:endParaRPr lang="en-US" sz="2400" dirty="0"/>
          </a:p>
        </p:txBody>
      </p:sp>
      <p:pic>
        <p:nvPicPr>
          <p:cNvPr id="4" name="c8a56252-5b13-484b-9214-d1a8ea29e08c" descr="1E604083-8002-4223-AA6C-C43D23A73F73@corp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685800"/>
            <a:ext cx="947737" cy="9477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sz="4400" dirty="0" smtClean="0"/>
              <a:t>ROI  Return on Investment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3810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HARDWARE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Year 1 - $112M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Category 1 – Desktop and Portable Computers</a:t>
            </a:r>
          </a:p>
          <a:p>
            <a:r>
              <a:rPr lang="en-US" sz="2400" dirty="0" smtClean="0"/>
              <a:t>   $61M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Savings – $21M</a:t>
            </a:r>
          </a:p>
          <a:p>
            <a:endParaRPr lang="en-US" sz="2400" dirty="0" smtClean="0"/>
          </a:p>
          <a:p>
            <a:r>
              <a:rPr lang="en-US" sz="2400" dirty="0" smtClean="0"/>
              <a:t> </a:t>
            </a:r>
          </a:p>
          <a:p>
            <a:endParaRPr lang="en-US" sz="2400" dirty="0"/>
          </a:p>
        </p:txBody>
      </p:sp>
      <p:pic>
        <p:nvPicPr>
          <p:cNvPr id="4" name="c8a56252-5b13-484b-9214-d1a8ea29e08c" descr="1E604083-8002-4223-AA6C-C43D23A73F73@corp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685800"/>
            <a:ext cx="947737" cy="9477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sz="4400" dirty="0" smtClean="0"/>
              <a:t>Contract Complexities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743200"/>
            <a:ext cx="8022336" cy="3810000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Direct sale via vendor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Direct sale via a reseller 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Services</a:t>
            </a:r>
          </a:p>
          <a:p>
            <a:pPr>
              <a:buFont typeface="Arial" pitchFamily="34" charset="0"/>
              <a:buChar char="•"/>
            </a:pP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Multiple products/multiple vendors</a:t>
            </a:r>
          </a:p>
          <a:p>
            <a:endParaRPr lang="en-US" sz="2400" dirty="0" smtClean="0"/>
          </a:p>
          <a:p>
            <a:r>
              <a:rPr lang="en-US" sz="2400" dirty="0" smtClean="0"/>
              <a:t> </a:t>
            </a:r>
          </a:p>
          <a:p>
            <a:endParaRPr lang="en-US" sz="2400" dirty="0"/>
          </a:p>
        </p:txBody>
      </p:sp>
      <p:pic>
        <p:nvPicPr>
          <p:cNvPr id="4" name="c8a56252-5b13-484b-9214-d1a8ea29e08c" descr="1E604083-8002-4223-AA6C-C43D23A73F73@corp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685800"/>
            <a:ext cx="947737" cy="9477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More ROI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895600"/>
            <a:ext cx="8022336" cy="3657600"/>
          </a:xfrm>
        </p:spPr>
        <p:txBody>
          <a:bodyPr/>
          <a:lstStyle/>
          <a:p>
            <a:r>
              <a:rPr lang="en-US" sz="3200" dirty="0" smtClean="0"/>
              <a:t>Web Seminars</a:t>
            </a:r>
          </a:p>
          <a:p>
            <a:r>
              <a:rPr lang="en-US" sz="3200" dirty="0" smtClean="0"/>
              <a:t>	</a:t>
            </a:r>
          </a:p>
          <a:p>
            <a:r>
              <a:rPr lang="en-US" sz="3200" dirty="0" smtClean="0"/>
              <a:t>In Person Seminars</a:t>
            </a:r>
          </a:p>
          <a:p>
            <a:endParaRPr lang="en-US" sz="3200" dirty="0" smtClean="0"/>
          </a:p>
          <a:p>
            <a:r>
              <a:rPr lang="en-US" sz="3200" dirty="0" smtClean="0"/>
              <a:t>Annual Member Conference and Vendor Showcase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8a56252-5b13-484b-9214-d1a8ea29e08c" descr="1E604083-8002-4223-AA6C-C43D23A73F73@corp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762000" y="609600"/>
            <a:ext cx="1524000" cy="152400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MEEC Website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895600"/>
            <a:ext cx="8022336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About Us</a:t>
            </a:r>
          </a:p>
          <a:p>
            <a:r>
              <a:rPr lang="en-US" sz="2800" dirty="0" smtClean="0"/>
              <a:t>Membership</a:t>
            </a:r>
          </a:p>
          <a:p>
            <a:r>
              <a:rPr lang="en-US" sz="2800" dirty="0" smtClean="0"/>
              <a:t>Hardware, Software and Services</a:t>
            </a:r>
          </a:p>
          <a:p>
            <a:r>
              <a:rPr lang="en-US" sz="2800" dirty="0" smtClean="0"/>
              <a:t>Event Journal</a:t>
            </a:r>
          </a:p>
          <a:p>
            <a:r>
              <a:rPr lang="en-US" sz="2800" dirty="0" smtClean="0"/>
              <a:t>News From MEEC</a:t>
            </a:r>
          </a:p>
          <a:p>
            <a:r>
              <a:rPr lang="en-US" sz="2800" dirty="0" smtClean="0"/>
              <a:t>MEEC Events</a:t>
            </a:r>
          </a:p>
          <a:p>
            <a:r>
              <a:rPr lang="en-US" sz="2800" dirty="0" smtClean="0"/>
              <a:t>Other Events</a:t>
            </a:r>
          </a:p>
          <a:p>
            <a:endParaRPr lang="en-US" sz="2800" dirty="0" smtClean="0"/>
          </a:p>
        </p:txBody>
      </p:sp>
      <p:pic>
        <p:nvPicPr>
          <p:cNvPr id="4" name="c8a56252-5b13-484b-9214-d1a8ea29e08c" descr="1E604083-8002-4223-AA6C-C43D23A73F73@corp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762000"/>
            <a:ext cx="947737" cy="947738"/>
          </a:xfrm>
          <a:noFill/>
        </p:spPr>
      </p:pic>
      <p:sp>
        <p:nvSpPr>
          <p:cNvPr id="5" name="Rectangle 4"/>
          <p:cNvSpPr/>
          <p:nvPr/>
        </p:nvSpPr>
        <p:spPr>
          <a:xfrm>
            <a:off x="2514600" y="1676400"/>
            <a:ext cx="3299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</a:t>
            </a:r>
            <a:r>
              <a:rPr lang="en-US" sz="2400" dirty="0" smtClean="0"/>
              <a:t>www.meec-edu.org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    MEEC Office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895600"/>
            <a:ext cx="8022336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Tamara Petronka, Executive Director</a:t>
            </a:r>
          </a:p>
          <a:p>
            <a:r>
              <a:rPr lang="en-US" sz="2800" dirty="0" smtClean="0"/>
              <a:t>tpetronka@usmd.edu</a:t>
            </a:r>
          </a:p>
          <a:p>
            <a:r>
              <a:rPr lang="en-US" sz="2800" dirty="0" smtClean="0"/>
              <a:t>410.455.5617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Pat Collins, Membership Coordinator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pcollins@usmd.edu</a:t>
            </a:r>
          </a:p>
          <a:p>
            <a:r>
              <a:rPr lang="en-US" sz="2800" dirty="0" smtClean="0"/>
              <a:t>410.455.5661</a:t>
            </a:r>
            <a:endParaRPr lang="en-US" sz="2800" dirty="0"/>
          </a:p>
          <a:p>
            <a:endParaRPr lang="en-US" sz="2800" dirty="0" smtClean="0"/>
          </a:p>
        </p:txBody>
      </p:sp>
      <p:pic>
        <p:nvPicPr>
          <p:cNvPr id="4" name="c8a56252-5b13-484b-9214-d1a8ea29e08c" descr="1E604083-8002-4223-AA6C-C43D23A73F73@corp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14400" y="762000"/>
            <a:ext cx="947737" cy="9477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762000" y="2971800"/>
            <a:ext cx="8022336" cy="3886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About MEEC</a:t>
            </a:r>
          </a:p>
          <a:p>
            <a:r>
              <a:rPr lang="en-US" sz="3600" dirty="0" smtClean="0"/>
              <a:t>Membership</a:t>
            </a:r>
          </a:p>
          <a:p>
            <a:r>
              <a:rPr lang="en-US" sz="3600" dirty="0" smtClean="0"/>
              <a:t>Contracts</a:t>
            </a:r>
          </a:p>
          <a:p>
            <a:r>
              <a:rPr lang="en-US" sz="3600" dirty="0" smtClean="0"/>
              <a:t>ROI</a:t>
            </a:r>
          </a:p>
          <a:p>
            <a:r>
              <a:rPr lang="en-US" sz="3600" dirty="0" smtClean="0"/>
              <a:t>MEEC Website</a:t>
            </a:r>
          </a:p>
        </p:txBody>
      </p:sp>
      <p:pic>
        <p:nvPicPr>
          <p:cNvPr id="4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533400"/>
            <a:ext cx="1447800" cy="14478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862328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About MEEC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3100" dirty="0" smtClean="0"/>
              <a:t>Maryland Education Enterprise Consortium</a:t>
            </a:r>
            <a:endParaRPr lang="en-US" sz="31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895600"/>
            <a:ext cx="8022336" cy="3810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  K-20  Public,  Private, </a:t>
            </a:r>
            <a:r>
              <a:rPr lang="en-US" sz="3000" b="1" dirty="0" smtClean="0"/>
              <a:t>Federal Institutions and </a:t>
            </a:r>
          </a:p>
          <a:p>
            <a:r>
              <a:rPr lang="en-US" sz="3000" b="1" dirty="0" smtClean="0"/>
              <a:t>  Libraries</a:t>
            </a:r>
          </a:p>
          <a:p>
            <a:pPr marL="118872"/>
            <a:endParaRPr lang="en-US" sz="3000" b="1" dirty="0" smtClean="0"/>
          </a:p>
          <a:p>
            <a:pPr marL="118872"/>
            <a:r>
              <a:rPr lang="en-US" sz="2800" b="1" dirty="0" smtClean="0"/>
              <a:t>MEEC leverages its size to negotiate</a:t>
            </a:r>
          </a:p>
          <a:p>
            <a:pPr marL="118872"/>
            <a:r>
              <a:rPr lang="en-US" sz="2800" b="1" dirty="0" smtClean="0"/>
              <a:t>Hardware, Software and Service contracts</a:t>
            </a:r>
          </a:p>
          <a:p>
            <a:pPr lvl="1"/>
            <a:endParaRPr lang="en-US" sz="2800" i="1" dirty="0" smtClean="0"/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4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457200"/>
            <a:ext cx="947737" cy="947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895600"/>
            <a:ext cx="8022336" cy="3810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Hosted by the University of Maryland</a:t>
            </a:r>
          </a:p>
          <a:p>
            <a:endParaRPr lang="en-US" sz="2800" dirty="0" smtClean="0"/>
          </a:p>
          <a:p>
            <a:r>
              <a:rPr lang="en-US" sz="2800" dirty="0" smtClean="0"/>
              <a:t>Follow State procurement guidelines</a:t>
            </a:r>
          </a:p>
          <a:p>
            <a:r>
              <a:rPr lang="en-US" dirty="0" smtClean="0"/>
              <a:t>MEEC does not have a Procurement Officer on Staff</a:t>
            </a:r>
          </a:p>
          <a:p>
            <a:r>
              <a:rPr lang="en-US" dirty="0" smtClean="0"/>
              <a:t>Use USM/CC Procurement Officers</a:t>
            </a:r>
          </a:p>
          <a:p>
            <a:endParaRPr lang="en-US" sz="2800" dirty="0" smtClean="0"/>
          </a:p>
          <a:p>
            <a:r>
              <a:rPr lang="en-US" sz="2800" dirty="0" smtClean="0"/>
              <a:t>Contracts approved by the Office of the MD Attorney General</a:t>
            </a:r>
          </a:p>
          <a:p>
            <a:pPr lvl="1">
              <a:buNone/>
            </a:pPr>
            <a:endParaRPr lang="en-US" sz="2400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862328"/>
          </a:xfrm>
        </p:spPr>
        <p:txBody>
          <a:bodyPr>
            <a:normAutofit/>
          </a:bodyPr>
          <a:lstStyle/>
          <a:p>
            <a:r>
              <a:rPr lang="en-US" dirty="0" smtClean="0"/>
              <a:t>                About MEEC</a:t>
            </a:r>
            <a:r>
              <a:rPr lang="en-US" sz="4800" dirty="0" smtClean="0"/>
              <a:t> </a:t>
            </a:r>
            <a:br>
              <a:rPr lang="en-US" sz="4800" dirty="0" smtClean="0"/>
            </a:br>
            <a:r>
              <a:rPr lang="en-US" sz="4800" dirty="0" smtClean="0"/>
              <a:t> </a:t>
            </a:r>
            <a:r>
              <a:rPr lang="en-US" sz="3100" dirty="0" smtClean="0"/>
              <a:t>Maryland Education Enterprise Consortium</a:t>
            </a:r>
            <a:endParaRPr lang="en-US" sz="3100" dirty="0"/>
          </a:p>
        </p:txBody>
      </p:sp>
      <p:pic>
        <p:nvPicPr>
          <p:cNvPr id="8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457200"/>
            <a:ext cx="947737" cy="947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MEEC Governance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2819400"/>
            <a:ext cx="8784336" cy="38862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Controlled  by an independent Board representing all constituent groups;</a:t>
            </a:r>
          </a:p>
          <a:p>
            <a:r>
              <a:rPr lang="en-US" sz="2400" dirty="0" smtClean="0"/>
              <a:t>K-12 Public, K-12 Private, Community College, </a:t>
            </a:r>
            <a:r>
              <a:rPr lang="en-US" sz="2400" dirty="0" err="1" smtClean="0"/>
              <a:t>HEd</a:t>
            </a:r>
            <a:r>
              <a:rPr lang="en-US" sz="2400" dirty="0" smtClean="0"/>
              <a:t> Public, </a:t>
            </a:r>
            <a:r>
              <a:rPr lang="en-US" sz="2400" dirty="0" err="1" smtClean="0"/>
              <a:t>HEd</a:t>
            </a:r>
            <a:r>
              <a:rPr lang="en-US" sz="2400" dirty="0" smtClean="0"/>
              <a:t> Private, Federal institutions and Libraries , USM, MHEC and MSDE</a:t>
            </a:r>
          </a:p>
          <a:p>
            <a:endParaRPr lang="en-US" sz="2400" dirty="0" smtClean="0"/>
          </a:p>
          <a:p>
            <a:r>
              <a:rPr lang="en-US" sz="2400" dirty="0" smtClean="0"/>
              <a:t>Representative elected by constituent group</a:t>
            </a:r>
          </a:p>
          <a:p>
            <a:endParaRPr lang="en-US" sz="2400" dirty="0" smtClean="0"/>
          </a:p>
          <a:p>
            <a:r>
              <a:rPr lang="en-US" sz="2400" dirty="0" smtClean="0"/>
              <a:t>Term of office 3 years</a:t>
            </a:r>
          </a:p>
          <a:p>
            <a:r>
              <a:rPr lang="en-US" sz="2400" dirty="0" smtClean="0"/>
              <a:t>Executive Committee elected from the Board members – 2 years</a:t>
            </a:r>
          </a:p>
          <a:p>
            <a:endParaRPr lang="en-US" sz="2400" dirty="0" smtClean="0"/>
          </a:p>
          <a:p>
            <a:r>
              <a:rPr lang="en-US" sz="2400" dirty="0" smtClean="0"/>
              <a:t>Monthly meetings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66800" y="762000"/>
            <a:ext cx="947737" cy="947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Membership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895600"/>
            <a:ext cx="8022336" cy="3810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Annual Dues based membership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FTE of faculty and staff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	</a:t>
            </a:r>
            <a:r>
              <a:rPr lang="en-US" dirty="0" smtClean="0"/>
              <a:t>Full time faculty + full time staff + 1/3 part time faculty + ½ part time staff</a:t>
            </a:r>
          </a:p>
          <a:p>
            <a:pPr lvl="1"/>
            <a:r>
              <a:rPr lang="en-US" sz="3200" dirty="0" smtClean="0"/>
              <a:t>$250 for FTE of 1 – 100</a:t>
            </a:r>
          </a:p>
          <a:p>
            <a:pPr lvl="1"/>
            <a:r>
              <a:rPr lang="en-US" sz="3200" dirty="0" smtClean="0"/>
              <a:t>$4000 for FTE of &gt; 10,000</a:t>
            </a:r>
          </a:p>
          <a:p>
            <a:pPr lvl="1"/>
            <a:endParaRPr lang="en-US" sz="3200" dirty="0" smtClean="0"/>
          </a:p>
          <a:p>
            <a:pPr lvl="1"/>
            <a:r>
              <a:rPr lang="en-US" sz="3200" dirty="0" smtClean="0"/>
              <a:t>195,00 -201,000+ FTE of faculty and staff</a:t>
            </a:r>
          </a:p>
          <a:p>
            <a:endParaRPr lang="en-US" sz="3200" dirty="0" smtClean="0"/>
          </a:p>
        </p:txBody>
      </p:sp>
      <p:pic>
        <p:nvPicPr>
          <p:cNvPr id="4" name="c8a56252-5b13-484b-9214-d1a8ea29e08c" descr="1E604083-8002-4223-AA6C-C43D23A73F73@corp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990600" y="762000"/>
            <a:ext cx="947737" cy="9477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             Contracts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048000"/>
            <a:ext cx="8022336" cy="30480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Hardware </a:t>
            </a:r>
            <a:r>
              <a:rPr lang="en-US" sz="2800" dirty="0" smtClean="0"/>
              <a:t> </a:t>
            </a:r>
            <a:r>
              <a:rPr lang="en-US" dirty="0" smtClean="0"/>
              <a:t>	</a:t>
            </a:r>
          </a:p>
          <a:p>
            <a:r>
              <a:rPr lang="en-US" dirty="0" smtClean="0"/>
              <a:t>28 Vendors</a:t>
            </a:r>
          </a:p>
          <a:p>
            <a:endParaRPr lang="en-US" dirty="0" smtClean="0">
              <a:hlinkClick r:id="rId2"/>
            </a:endParaRPr>
          </a:p>
          <a:p>
            <a:r>
              <a:rPr lang="en-US" sz="2800" b="1" dirty="0" smtClean="0"/>
              <a:t>Software </a:t>
            </a:r>
            <a:r>
              <a:rPr lang="en-US" dirty="0" smtClean="0"/>
              <a:t>  	</a:t>
            </a:r>
          </a:p>
          <a:p>
            <a:r>
              <a:rPr lang="en-US" dirty="0" smtClean="0"/>
              <a:t>9 Contracts     	15 Vendors</a:t>
            </a:r>
          </a:p>
          <a:p>
            <a:endParaRPr lang="en-US" dirty="0" smtClean="0"/>
          </a:p>
          <a:p>
            <a:r>
              <a:rPr lang="en-US" sz="3000" b="1" dirty="0" smtClean="0"/>
              <a:t>Services</a:t>
            </a:r>
            <a:r>
              <a:rPr lang="en-US" sz="3000" dirty="0" smtClean="0"/>
              <a:t>  </a:t>
            </a:r>
            <a:r>
              <a:rPr lang="en-US" dirty="0" smtClean="0"/>
              <a:t>  	  </a:t>
            </a:r>
          </a:p>
          <a:p>
            <a:r>
              <a:rPr lang="en-US" dirty="0" smtClean="0"/>
              <a:t>3 Contracts     	15 Vendors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</p:txBody>
      </p:sp>
      <p:pic>
        <p:nvPicPr>
          <p:cNvPr id="4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90600" y="762000"/>
            <a:ext cx="947737" cy="9477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405128"/>
          </a:xfrm>
        </p:spPr>
        <p:txBody>
          <a:bodyPr/>
          <a:lstStyle/>
          <a:p>
            <a:r>
              <a:rPr lang="en-US" dirty="0" smtClean="0"/>
              <a:t>                New   Contract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895600"/>
            <a:ext cx="8022336" cy="3810000"/>
          </a:xfrm>
        </p:spPr>
        <p:txBody>
          <a:bodyPr>
            <a:normAutofit/>
          </a:bodyPr>
          <a:lstStyle/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4294967295"/>
          </p:nvPr>
        </p:nvSpPr>
        <p:spPr>
          <a:xfrm>
            <a:off x="533400" y="2819400"/>
            <a:ext cx="8610600" cy="3578225"/>
          </a:xfrm>
        </p:spPr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4800" b="1" dirty="0" smtClean="0">
                <a:solidFill>
                  <a:schemeClr val="bg1"/>
                </a:solidFill>
              </a:rPr>
              <a:t>Audio Visual 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</a:p>
          <a:p>
            <a:pPr marL="118872" indent="0">
              <a:buNone/>
            </a:pPr>
            <a:r>
              <a:rPr lang="en-US" dirty="0" smtClean="0"/>
              <a:t>	22 Vendors have signed contracts</a:t>
            </a:r>
          </a:p>
          <a:p>
            <a:pPr marL="118872" indent="0">
              <a:buNone/>
            </a:pPr>
            <a:r>
              <a:rPr lang="en-US" dirty="0" smtClean="0"/>
              <a:t>	</a:t>
            </a:r>
          </a:p>
          <a:p>
            <a:pPr marL="118872" indent="0">
              <a:buNone/>
            </a:pPr>
            <a:endParaRPr lang="en-US" b="1" dirty="0" smtClean="0">
              <a:solidFill>
                <a:schemeClr val="bg1"/>
              </a:solidFill>
            </a:endParaRPr>
          </a:p>
        </p:txBody>
      </p:sp>
      <p:pic>
        <p:nvPicPr>
          <p:cNvPr id="4" name="c8a56252-5b13-484b-9214-d1a8ea29e08c" descr="1E604083-8002-4223-AA6C-C43D23A73F73@cor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66800" y="457200"/>
            <a:ext cx="947737" cy="947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</a:t>
            </a:r>
            <a:r>
              <a:rPr lang="en-US" sz="4400" dirty="0" smtClean="0"/>
              <a:t>ROI  Return on Investment</a:t>
            </a:r>
            <a:endParaRPr lang="en-US" sz="4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667000"/>
            <a:ext cx="8022336" cy="3810000"/>
          </a:xfrm>
        </p:spPr>
        <p:txBody>
          <a:bodyPr>
            <a:no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Contract 1</a:t>
            </a:r>
          </a:p>
          <a:p>
            <a:endParaRPr lang="en-US" sz="2800" dirty="0" smtClean="0"/>
          </a:p>
          <a:p>
            <a:r>
              <a:rPr lang="en-US" sz="2800" dirty="0" smtClean="0"/>
              <a:t>MEEC received an approximate 51% savings from the education price. </a:t>
            </a:r>
          </a:p>
          <a:p>
            <a:endParaRPr lang="en-US" sz="2800" dirty="0" smtClean="0"/>
          </a:p>
          <a:p>
            <a:r>
              <a:rPr lang="en-US" sz="2800" dirty="0" smtClean="0"/>
              <a:t> License  the total MEEC FTE</a:t>
            </a:r>
          </a:p>
          <a:p>
            <a:r>
              <a:rPr lang="en-US" sz="2800" dirty="0" smtClean="0"/>
              <a:t>The savings is $7,806,223 /year</a:t>
            </a:r>
          </a:p>
          <a:p>
            <a:endParaRPr lang="en-US" sz="2800" dirty="0" smtClean="0"/>
          </a:p>
          <a:p>
            <a:r>
              <a:rPr lang="en-US" sz="2800" dirty="0" smtClean="0"/>
              <a:t> 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pic>
        <p:nvPicPr>
          <p:cNvPr id="4" name="c8a56252-5b13-484b-9214-d1a8ea29e08c" descr="1E604083-8002-4223-AA6C-C43D23A73F73@corp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609600"/>
            <a:ext cx="1371599" cy="13716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2591</TotalTime>
  <Words>613</Words>
  <Application>Microsoft Office PowerPoint</Application>
  <PresentationFormat>On-screen Show (4:3)</PresentationFormat>
  <Paragraphs>177</Paragraphs>
  <Slides>16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Module</vt:lpstr>
      <vt:lpstr>Slide 1</vt:lpstr>
      <vt:lpstr>                      Overview</vt:lpstr>
      <vt:lpstr>                About MEEC   Maryland Education Enterprise Consortium</vt:lpstr>
      <vt:lpstr>                About MEEC   Maryland Education Enterprise Consortium</vt:lpstr>
      <vt:lpstr>               MEEC Governance</vt:lpstr>
      <vt:lpstr>          Membership</vt:lpstr>
      <vt:lpstr>             Contracts</vt:lpstr>
      <vt:lpstr>                New   Contract</vt:lpstr>
      <vt:lpstr>           ROI  Return on Investment</vt:lpstr>
      <vt:lpstr>      ROI  Return on Investment</vt:lpstr>
      <vt:lpstr>           ROI  Return on Investment</vt:lpstr>
      <vt:lpstr>           ROI  Return on Investment</vt:lpstr>
      <vt:lpstr>           Contract Complexities</vt:lpstr>
      <vt:lpstr>  More ROI</vt:lpstr>
      <vt:lpstr>     MEEC Website</vt:lpstr>
      <vt:lpstr>     MEEC Office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Dues, Your Return on Investment</dc:title>
  <dc:creator>Tamara Petronka</dc:creator>
  <cp:lastModifiedBy>Tamara Petronka</cp:lastModifiedBy>
  <cp:revision>212</cp:revision>
  <dcterms:created xsi:type="dcterms:W3CDTF">2012-10-18T20:14:23Z</dcterms:created>
  <dcterms:modified xsi:type="dcterms:W3CDTF">2013-12-03T14:45:48Z</dcterms:modified>
</cp:coreProperties>
</file>