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ink/ink1.xml" ContentType="application/inkml+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2"/>
  </p:notesMasterIdLst>
  <p:sldIdLst>
    <p:sldId id="256" r:id="rId2"/>
    <p:sldId id="257" r:id="rId3"/>
    <p:sldId id="297" r:id="rId4"/>
    <p:sldId id="298" r:id="rId5"/>
    <p:sldId id="286" r:id="rId6"/>
    <p:sldId id="270" r:id="rId7"/>
    <p:sldId id="288" r:id="rId8"/>
    <p:sldId id="304" r:id="rId9"/>
    <p:sldId id="287" r:id="rId10"/>
    <p:sldId id="280" r:id="rId11"/>
    <p:sldId id="302" r:id="rId12"/>
    <p:sldId id="308" r:id="rId13"/>
    <p:sldId id="303" r:id="rId14"/>
    <p:sldId id="276" r:id="rId15"/>
    <p:sldId id="282" r:id="rId16"/>
    <p:sldId id="279" r:id="rId17"/>
    <p:sldId id="267" r:id="rId18"/>
    <p:sldId id="309" r:id="rId19"/>
    <p:sldId id="283" r:id="rId20"/>
    <p:sldId id="311"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7151" autoAdjust="0"/>
    <p:restoredTop sz="65187" autoAdjust="0"/>
  </p:normalViewPr>
  <p:slideViewPr>
    <p:cSldViewPr snapToGrid="0">
      <p:cViewPr>
        <p:scale>
          <a:sx n="70" d="100"/>
          <a:sy n="70" d="100"/>
        </p:scale>
        <p:origin x="-246" y="-7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ink/ink1.xml><?xml version="1.0" encoding="utf-8"?>
<inkml:ink xmlns:inkml="http://www.w3.org/2003/InkML">
  <inkml:definitions>
    <inkml:context xml:id="ctx0">
      <inkml:inkSource xml:id="inkSrc0">
        <inkml:traceFormat>
          <inkml:channel name="X" type="integer" max="1440" units="cm"/>
          <inkml:channel name="Y" type="integer" max="900" units="cm"/>
          <inkml:channel name="T" type="integer" max="2.14748E9" units="dev"/>
        </inkml:traceFormat>
        <inkml:channelProperties>
          <inkml:channelProperty channel="X" name="resolution" value="56.69291" units="1/cm"/>
          <inkml:channelProperty channel="Y" name="resolution" value="56.96202" units="1/cm"/>
          <inkml:channelProperty channel="T" name="resolution" value="1" units="1/dev"/>
        </inkml:channelProperties>
      </inkml:inkSource>
      <inkml:timestamp xml:id="ts0" timeString="2015-05-15T17:13:17.494"/>
    </inkml:context>
    <inkml:brush xml:id="br0">
      <inkml:brushProperty name="width" value="0.02646" units="cm"/>
      <inkml:brushProperty name="height" value="0.05292" units="cm"/>
      <inkml:brushProperty name="color" value="#FF00FF"/>
      <inkml:brushProperty name="tip" value="rectangle"/>
      <inkml:brushProperty name="rasterOp" value="maskPen"/>
      <inkml:brushProperty name="fitToCurve" value="1"/>
    </inkml:brush>
  </inkml:definitions>
  <inkml:trace contextRef="#ctx0" brushRef="#br0">0 0 0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4B1BB8-7A96-4BE5-9000-B8F8F96A8D09}" type="datetimeFigureOut">
              <a:rPr lang="en-US" smtClean="0"/>
              <a:t>6/10/2015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A08A71-5261-41A6-AAFF-5155DA2D6CBA}" type="slidenum">
              <a:rPr lang="en-US" smtClean="0"/>
              <a:t>‹#›</a:t>
            </a:fld>
            <a:endParaRPr lang="en-US"/>
          </a:p>
        </p:txBody>
      </p:sp>
    </p:spTree>
    <p:extLst>
      <p:ext uri="{BB962C8B-B14F-4D97-AF65-F5344CB8AC3E}">
        <p14:creationId xmlns:p14="http://schemas.microsoft.com/office/powerpoint/2010/main" val="27471138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A08A71-5261-41A6-AAFF-5155DA2D6CBA}" type="slidenum">
              <a:rPr lang="en-US" smtClean="0"/>
              <a:t>1</a:t>
            </a:fld>
            <a:endParaRPr lang="en-US"/>
          </a:p>
        </p:txBody>
      </p:sp>
    </p:spTree>
    <p:extLst>
      <p:ext uri="{BB962C8B-B14F-4D97-AF65-F5344CB8AC3E}">
        <p14:creationId xmlns:p14="http://schemas.microsoft.com/office/powerpoint/2010/main" val="37808256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EF9DEFC-8ECE-4664-8B98-D5C202423FEB}" type="datetime1">
              <a:rPr lang="en-US" smtClean="0"/>
              <a:t>6/10/2015</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t>10</a:t>
            </a:fld>
            <a:endParaRPr lang="en-US" dirty="0"/>
          </a:p>
        </p:txBody>
      </p:sp>
    </p:spTree>
    <p:extLst>
      <p:ext uri="{BB962C8B-B14F-4D97-AF65-F5344CB8AC3E}">
        <p14:creationId xmlns:p14="http://schemas.microsoft.com/office/powerpoint/2010/main" val="8709295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0393B1-9FB8-4AC5-BF50-55078FD3CE31}" type="slidenum">
              <a:rPr lang="en-US" smtClean="0"/>
              <a:t>11</a:t>
            </a:fld>
            <a:endParaRPr lang="en-US"/>
          </a:p>
        </p:txBody>
      </p:sp>
    </p:spTree>
    <p:extLst>
      <p:ext uri="{BB962C8B-B14F-4D97-AF65-F5344CB8AC3E}">
        <p14:creationId xmlns:p14="http://schemas.microsoft.com/office/powerpoint/2010/main" val="23014331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System Center Marketing</a:t>
            </a:r>
            <a:endParaRPr lang="en-US" dirty="0" smtClean="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85AF56D4-CF9F-4E26-B68E-B6A2EF626B8A}" type="datetime1">
              <a:rPr lang="en-US" smtClean="0"/>
              <a:t>6/10/2015</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12</a:t>
            </a:fld>
            <a:endParaRPr lang="en-US" dirty="0"/>
          </a:p>
        </p:txBody>
      </p:sp>
    </p:spTree>
    <p:extLst>
      <p:ext uri="{BB962C8B-B14F-4D97-AF65-F5344CB8AC3E}">
        <p14:creationId xmlns:p14="http://schemas.microsoft.com/office/powerpoint/2010/main" val="6069547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A08A71-5261-41A6-AAFF-5155DA2D6CBA}" type="slidenum">
              <a:rPr lang="en-US" smtClean="0"/>
              <a:t>13</a:t>
            </a:fld>
            <a:endParaRPr lang="en-US"/>
          </a:p>
        </p:txBody>
      </p:sp>
    </p:spTree>
    <p:extLst>
      <p:ext uri="{BB962C8B-B14F-4D97-AF65-F5344CB8AC3E}">
        <p14:creationId xmlns:p14="http://schemas.microsoft.com/office/powerpoint/2010/main" val="18475952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0" dirty="0" smtClean="0">
              <a:latin typeface="Segoe UI" panose="020B0502040204020203" pitchFamily="34" charset="0"/>
              <a:cs typeface="Segoe UI" panose="020B0502040204020203" pitchFamily="34" charset="0"/>
            </a:endParaRPr>
          </a:p>
        </p:txBody>
      </p:sp>
      <p:sp>
        <p:nvSpPr>
          <p:cNvPr id="4" name="Header Placeholder 3"/>
          <p:cNvSpPr>
            <a:spLocks noGrp="1"/>
          </p:cNvSpPr>
          <p:nvPr>
            <p:ph type="hdr" sz="quarter" idx="10"/>
          </p:nvPr>
        </p:nvSpPr>
        <p:spPr>
          <a:xfrm>
            <a:off x="1" y="0"/>
            <a:ext cx="3252516" cy="491049"/>
          </a:xfrm>
          <a:prstGeom prst="rect">
            <a:avLst/>
          </a:prstGeom>
        </p:spPr>
        <p:txBody>
          <a:bodyPr/>
          <a:lstStyle/>
          <a:p>
            <a:pPr defTabSz="942289">
              <a:defRPr/>
            </a:pPr>
            <a:r>
              <a:rPr lang="en-US" dirty="0">
                <a:solidFill>
                  <a:prstClr val="black"/>
                </a:solidFill>
                <a:latin typeface="Calibri" panose="020F0502020204030204"/>
              </a:rPr>
              <a:t>EMS Overview</a:t>
            </a:r>
          </a:p>
        </p:txBody>
      </p:sp>
      <p:sp>
        <p:nvSpPr>
          <p:cNvPr id="6" name="Date Placeholder 5"/>
          <p:cNvSpPr>
            <a:spLocks noGrp="1"/>
          </p:cNvSpPr>
          <p:nvPr>
            <p:ph type="dt" idx="12"/>
          </p:nvPr>
        </p:nvSpPr>
        <p:spPr>
          <a:xfrm>
            <a:off x="4076845" y="12649"/>
            <a:ext cx="3252516" cy="491049"/>
          </a:xfrm>
          <a:prstGeom prst="rect">
            <a:avLst/>
          </a:prstGeom>
        </p:spPr>
        <p:txBody>
          <a:bodyPr/>
          <a:lstStyle/>
          <a:p>
            <a:pPr defTabSz="942289">
              <a:defRPr/>
            </a:pPr>
            <a:fld id="{0E5343D2-266A-4750-8C42-C633CE02CDBD}" type="datetime1">
              <a:rPr lang="en-US">
                <a:solidFill>
                  <a:prstClr val="black"/>
                </a:solidFill>
                <a:latin typeface="Calibri" panose="020F0502020204030204"/>
              </a:rPr>
              <a:pPr defTabSz="942289">
                <a:defRPr/>
              </a:pPr>
              <a:t>6/10/2015</a:t>
            </a:fld>
            <a:endParaRPr lang="en-US" dirty="0">
              <a:solidFill>
                <a:prstClr val="black"/>
              </a:solidFill>
              <a:latin typeface="Calibri" panose="020F0502020204030204"/>
            </a:endParaRPr>
          </a:p>
        </p:txBody>
      </p:sp>
      <p:sp>
        <p:nvSpPr>
          <p:cNvPr id="7" name="Slide Number Placeholder 6"/>
          <p:cNvSpPr>
            <a:spLocks noGrp="1"/>
          </p:cNvSpPr>
          <p:nvPr>
            <p:ph type="sldNum" sz="quarter" idx="13"/>
          </p:nvPr>
        </p:nvSpPr>
        <p:spPr>
          <a:xfrm>
            <a:off x="6327681" y="9132737"/>
            <a:ext cx="1001679" cy="490378"/>
          </a:xfrm>
          <a:prstGeom prst="rect">
            <a:avLst/>
          </a:prstGeom>
        </p:spPr>
        <p:txBody>
          <a:bodyPr/>
          <a:lstStyle/>
          <a:p>
            <a:pPr defTabSz="942289">
              <a:defRPr/>
            </a:pPr>
            <a:fld id="{B4008EB6-D09E-4580-8CD6-DDB14511944F}" type="slidenum">
              <a:rPr lang="en-US">
                <a:solidFill>
                  <a:prstClr val="black"/>
                </a:solidFill>
                <a:latin typeface="Calibri" panose="020F0502020204030204"/>
              </a:rPr>
              <a:pPr defTabSz="942289">
                <a:defRPr/>
              </a:pPr>
              <a:t>14</a:t>
            </a:fld>
            <a:endParaRPr lang="en-US" dirty="0">
              <a:solidFill>
                <a:prstClr val="black"/>
              </a:solidFill>
              <a:latin typeface="Calibri" panose="020F0502020204030204"/>
            </a:endParaRPr>
          </a:p>
        </p:txBody>
      </p:sp>
      <p:sp>
        <p:nvSpPr>
          <p:cNvPr id="8" name="Footer Placeholder 4"/>
          <p:cNvSpPr>
            <a:spLocks noGrp="1"/>
          </p:cNvSpPr>
          <p:nvPr>
            <p:ph type="ftr" sz="quarter" idx="4"/>
          </p:nvPr>
        </p:nvSpPr>
        <p:spPr>
          <a:xfrm>
            <a:off x="0" y="9132737"/>
            <a:ext cx="6327681" cy="374237"/>
          </a:xfrm>
        </p:spPr>
        <p:txBody>
          <a:bodyPr/>
          <a:lstStyle/>
          <a:p>
            <a:pPr marL="0" defTabSz="967695" eaLnBrk="0" hangingPunct="0">
              <a:defRPr/>
            </a:pPr>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Surface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42274490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A08A71-5261-41A6-AAFF-5155DA2D6CBA}" type="slidenum">
              <a:rPr lang="en-US" smtClean="0"/>
              <a:t>15</a:t>
            </a:fld>
            <a:endParaRPr lang="en-US"/>
          </a:p>
        </p:txBody>
      </p:sp>
    </p:spTree>
    <p:extLst>
      <p:ext uri="{BB962C8B-B14F-4D97-AF65-F5344CB8AC3E}">
        <p14:creationId xmlns:p14="http://schemas.microsoft.com/office/powerpoint/2010/main" val="28518090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031"/>
          <p:cNvSpPr>
            <a:spLocks noGrp="1" noChangeArrowheads="1"/>
          </p:cNvSpPr>
          <p:nvPr>
            <p:ph type="sldNum" sz="quarter" idx="5"/>
          </p:nvPr>
        </p:nvSpPr>
        <p:spPr>
          <a:noFill/>
        </p:spPr>
        <p:txBody>
          <a:bodyPr/>
          <a:lstStyle/>
          <a:p>
            <a:fld id="{83030503-1B7E-4353-A647-17FB01E39A96}" type="slidenum">
              <a:rPr lang="en-US">
                <a:solidFill>
                  <a:prstClr val="black"/>
                </a:solidFill>
              </a:rPr>
              <a:pPr/>
              <a:t>16</a:t>
            </a:fld>
            <a:endParaRPr lang="en-US">
              <a:solidFill>
                <a:prstClr val="black"/>
              </a:solidFill>
            </a:endParaRPr>
          </a:p>
        </p:txBody>
      </p:sp>
      <p:sp>
        <p:nvSpPr>
          <p:cNvPr id="28675" name="Shape 4"/>
          <p:cNvSpPr txBox="1">
            <a:spLocks noGrp="1" noChangeArrowheads="1"/>
          </p:cNvSpPr>
          <p:nvPr/>
        </p:nvSpPr>
        <p:spPr bwMode="auto">
          <a:xfrm>
            <a:off x="4235667" y="9271466"/>
            <a:ext cx="3240363" cy="488061"/>
          </a:xfrm>
          <a:prstGeom prst="rect">
            <a:avLst/>
          </a:prstGeom>
          <a:noFill/>
          <a:ln w="9525" algn="ctr">
            <a:noFill/>
            <a:miter lim="800000"/>
            <a:headEnd/>
            <a:tailEnd/>
          </a:ln>
        </p:spPr>
        <p:txBody>
          <a:bodyPr lIns="98483" tIns="49243" rIns="98483" bIns="49243" anchor="b"/>
          <a:lstStyle/>
          <a:p>
            <a:pPr algn="r"/>
            <a:fld id="{A963ECB4-E36B-416D-B52E-C031DD24CDBB}" type="slidenum">
              <a:rPr lang="en-US" sz="1200">
                <a:solidFill>
                  <a:prstClr val="black"/>
                </a:solidFill>
              </a:rPr>
              <a:pPr algn="r"/>
              <a:t>16</a:t>
            </a:fld>
            <a:endParaRPr lang="en-US" sz="1200" dirty="0">
              <a:solidFill>
                <a:prstClr val="black"/>
              </a:solidFill>
            </a:endParaRPr>
          </a:p>
        </p:txBody>
      </p:sp>
      <p:sp>
        <p:nvSpPr>
          <p:cNvPr id="28676" name="Rectangle 36865"/>
          <p:cNvSpPr>
            <a:spLocks noGrp="1" noRot="1" noChangeAspect="1" noTextEdit="1"/>
          </p:cNvSpPr>
          <p:nvPr>
            <p:ph type="sldImg"/>
          </p:nvPr>
        </p:nvSpPr>
        <p:spPr>
          <a:xfrm>
            <a:off x="487363" y="730250"/>
            <a:ext cx="6505575" cy="3660775"/>
          </a:xfrm>
          <a:noFill/>
          <a:ln w="12700" cap="flat" algn="ctr">
            <a:round/>
            <a:headEnd type="none" w="med" len="med"/>
            <a:tailEnd type="none" w="med" len="med"/>
          </a:ln>
        </p:spPr>
      </p:sp>
      <p:sp>
        <p:nvSpPr>
          <p:cNvPr id="28677" name="Rectangle 36866"/>
          <p:cNvSpPr>
            <a:spLocks noGrp="1" noChangeArrowheads="1"/>
          </p:cNvSpPr>
          <p:nvPr>
            <p:ph type="body" idx="1"/>
          </p:nvPr>
        </p:nvSpPr>
        <p:spPr>
          <a:xfrm>
            <a:off x="747777" y="4636579"/>
            <a:ext cx="5982208" cy="4394244"/>
          </a:xfrm>
          <a:noFill/>
          <a:ln/>
        </p:spPr>
        <p:txBody>
          <a:bodyPr lIns="98478" tIns="49241" rIns="98478" bIns="49241"/>
          <a:lstStyle/>
          <a:p>
            <a:pPr>
              <a:lnSpc>
                <a:spcPct val="80000"/>
              </a:lnSpc>
            </a:pPr>
            <a:endParaRPr lang="en-US" sz="800" i="1" dirty="0"/>
          </a:p>
        </p:txBody>
      </p:sp>
    </p:spTree>
    <p:extLst>
      <p:ext uri="{BB962C8B-B14F-4D97-AF65-F5344CB8AC3E}">
        <p14:creationId xmlns:p14="http://schemas.microsoft.com/office/powerpoint/2010/main" val="1084936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A08A71-5261-41A6-AAFF-5155DA2D6CBA}" type="slidenum">
              <a:rPr lang="en-US" smtClean="0"/>
              <a:t>20</a:t>
            </a:fld>
            <a:endParaRPr lang="en-US"/>
          </a:p>
        </p:txBody>
      </p:sp>
    </p:spTree>
    <p:extLst>
      <p:ext uri="{BB962C8B-B14F-4D97-AF65-F5344CB8AC3E}">
        <p14:creationId xmlns:p14="http://schemas.microsoft.com/office/powerpoint/2010/main" val="29378340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A08A71-5261-41A6-AAFF-5155DA2D6CBA}" type="slidenum">
              <a:rPr lang="en-US" smtClean="0"/>
              <a:t>2</a:t>
            </a:fld>
            <a:endParaRPr lang="en-US"/>
          </a:p>
        </p:txBody>
      </p:sp>
    </p:spTree>
    <p:extLst>
      <p:ext uri="{BB962C8B-B14F-4D97-AF65-F5344CB8AC3E}">
        <p14:creationId xmlns:p14="http://schemas.microsoft.com/office/powerpoint/2010/main" val="1380016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0393B1-9FB8-4AC5-BF50-55078FD3CE31}" type="slidenum">
              <a:rPr lang="en-US" smtClean="0"/>
              <a:t>3</a:t>
            </a:fld>
            <a:endParaRPr lang="en-US"/>
          </a:p>
        </p:txBody>
      </p:sp>
    </p:spTree>
    <p:extLst>
      <p:ext uri="{BB962C8B-B14F-4D97-AF65-F5344CB8AC3E}">
        <p14:creationId xmlns:p14="http://schemas.microsoft.com/office/powerpoint/2010/main" val="30321410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a:t>
            </a:fld>
            <a:endParaRPr lang="en-US" dirty="0"/>
          </a:p>
        </p:txBody>
      </p:sp>
    </p:spTree>
    <p:extLst>
      <p:ext uri="{BB962C8B-B14F-4D97-AF65-F5344CB8AC3E}">
        <p14:creationId xmlns:p14="http://schemas.microsoft.com/office/powerpoint/2010/main" val="20092665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8DEF0269-796D-414B-8C1D-905E590F3417}" type="datetime1">
              <a:rPr lang="en-US" smtClean="0">
                <a:solidFill>
                  <a:prstClr val="black"/>
                </a:solidFill>
              </a:rPr>
              <a:pPr/>
              <a:t>6/10/2015</a:t>
            </a:fld>
            <a:endParaRPr lang="en-US">
              <a:solidFill>
                <a:prstClr val="black"/>
              </a:solidFill>
            </a:endParaRPr>
          </a:p>
        </p:txBody>
      </p:sp>
      <p:sp>
        <p:nvSpPr>
          <p:cNvPr id="5" name="Slide Number Placeholder 4"/>
          <p:cNvSpPr>
            <a:spLocks noGrp="1"/>
          </p:cNvSpPr>
          <p:nvPr>
            <p:ph type="sldNum" sz="quarter" idx="11"/>
          </p:nvPr>
        </p:nvSpPr>
        <p:spPr/>
        <p:txBody>
          <a:bodyPr/>
          <a:lstStyle/>
          <a:p>
            <a:fld id="{B4008EB6-D09E-4580-8CD6-DDB14511944F}" type="slidenum">
              <a:rPr lang="en-US" smtClean="0">
                <a:solidFill>
                  <a:prstClr val="black"/>
                </a:solidFill>
              </a:rPr>
              <a:pPr/>
              <a:t>5</a:t>
            </a:fld>
            <a:endParaRPr lang="en-US" dirty="0">
              <a:solidFill>
                <a:prstClr val="black"/>
              </a:solidFill>
            </a:endParaRPr>
          </a:p>
        </p:txBody>
      </p:sp>
      <p:sp>
        <p:nvSpPr>
          <p:cNvPr id="6" name="Header Placeholder 5"/>
          <p:cNvSpPr>
            <a:spLocks noGrp="1"/>
          </p:cNvSpPr>
          <p:nvPr>
            <p:ph type="hdr" sz="quarter" idx="12"/>
          </p:nvPr>
        </p:nvSpPr>
        <p:spPr/>
        <p:txBody>
          <a:bodyPr/>
          <a:lstStyle/>
          <a:p>
            <a:r>
              <a:rPr lang="en-US" smtClean="0">
                <a:solidFill>
                  <a:prstClr val="black"/>
                </a:solidFill>
              </a:rPr>
              <a:t>Microsoft Office365</a:t>
            </a:r>
            <a:endParaRPr lang="en-US" dirty="0">
              <a:solidFill>
                <a:prstClr val="black"/>
              </a:solidFill>
            </a:endParaRPr>
          </a:p>
        </p:txBody>
      </p:sp>
      <p:sp>
        <p:nvSpPr>
          <p:cNvPr id="7" name="Footer Placeholder 6"/>
          <p:cNvSpPr>
            <a:spLocks noGrp="1"/>
          </p:cNvSpPr>
          <p:nvPr>
            <p:ph type="ftr" sz="quarter" idx="13"/>
          </p:nvPr>
        </p:nvSpPr>
        <p:spPr/>
        <p:txBody>
          <a:bodyPr/>
          <a:lstStyle/>
          <a:p>
            <a:pPr marL="231775" defTabSz="914099" eaLnBrk="0" hangingPunct="0"/>
            <a:r>
              <a:rPr lang="en-US" sz="5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231775" defTabSz="914099" eaLnBrk="0" hangingPunct="0"/>
            <a:r>
              <a:rPr lang="en-US" sz="5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8995302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0393B1-9FB8-4AC5-BF50-55078FD3CE31}" type="slidenum">
              <a:rPr lang="en-US" smtClean="0"/>
              <a:t>6</a:t>
            </a:fld>
            <a:endParaRPr lang="en-US"/>
          </a:p>
        </p:txBody>
      </p:sp>
    </p:spTree>
    <p:extLst>
      <p:ext uri="{BB962C8B-B14F-4D97-AF65-F5344CB8AC3E}">
        <p14:creationId xmlns:p14="http://schemas.microsoft.com/office/powerpoint/2010/main" val="27159696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E40393B1-9FB8-4AC5-BF50-55078FD3CE31}" type="slidenum">
              <a:rPr lang="en-US" smtClean="0"/>
              <a:t>7</a:t>
            </a:fld>
            <a:endParaRPr lang="en-US"/>
          </a:p>
        </p:txBody>
      </p:sp>
    </p:spTree>
    <p:extLst>
      <p:ext uri="{BB962C8B-B14F-4D97-AF65-F5344CB8AC3E}">
        <p14:creationId xmlns:p14="http://schemas.microsoft.com/office/powerpoint/2010/main" val="7237075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200"/>
              </a:spcBef>
              <a:spcAft>
                <a:spcPts val="600"/>
              </a:spcAft>
            </a:pPr>
            <a:endParaRPr lang="en-US" sz="1200" dirty="0"/>
          </a:p>
        </p:txBody>
      </p:sp>
      <p:sp>
        <p:nvSpPr>
          <p:cNvPr id="4" name="Slide Number Placeholder 3"/>
          <p:cNvSpPr>
            <a:spLocks noGrp="1"/>
          </p:cNvSpPr>
          <p:nvPr>
            <p:ph type="sldNum" sz="quarter" idx="10"/>
          </p:nvPr>
        </p:nvSpPr>
        <p:spPr/>
        <p:txBody>
          <a:bodyPr/>
          <a:lstStyle/>
          <a:p>
            <a:fld id="{B1A08A71-5261-41A6-AAFF-5155DA2D6CBA}" type="slidenum">
              <a:rPr lang="en-US" smtClean="0"/>
              <a:t>8</a:t>
            </a:fld>
            <a:endParaRPr lang="en-US"/>
          </a:p>
        </p:txBody>
      </p:sp>
    </p:spTree>
    <p:extLst>
      <p:ext uri="{BB962C8B-B14F-4D97-AF65-F5344CB8AC3E}">
        <p14:creationId xmlns:p14="http://schemas.microsoft.com/office/powerpoint/2010/main" val="6586737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81B0E348-E2F6-409D-B203-6C35A3D9B7E8}" type="datetime1">
              <a:rPr lang="en-US" smtClean="0">
                <a:solidFill>
                  <a:prstClr val="black"/>
                </a:solidFill>
              </a:rPr>
              <a:pPr/>
              <a:t>6/10/2015</a:t>
            </a:fld>
            <a:endParaRPr lang="en-US">
              <a:solidFill>
                <a:prstClr val="black"/>
              </a:solidFill>
            </a:endParaRPr>
          </a:p>
        </p:txBody>
      </p:sp>
      <p:sp>
        <p:nvSpPr>
          <p:cNvPr id="5" name="Slide Number Placeholder 4"/>
          <p:cNvSpPr>
            <a:spLocks noGrp="1"/>
          </p:cNvSpPr>
          <p:nvPr>
            <p:ph type="sldNum" sz="quarter" idx="11"/>
          </p:nvPr>
        </p:nvSpPr>
        <p:spPr/>
        <p:txBody>
          <a:bodyPr/>
          <a:lstStyle/>
          <a:p>
            <a:fld id="{B4008EB6-D09E-4580-8CD6-DDB14511944F}" type="slidenum">
              <a:rPr lang="en-US" smtClean="0">
                <a:solidFill>
                  <a:prstClr val="black"/>
                </a:solidFill>
              </a:rPr>
              <a:pPr/>
              <a:t>9</a:t>
            </a:fld>
            <a:endParaRPr lang="en-US" dirty="0">
              <a:solidFill>
                <a:prstClr val="black"/>
              </a:solidFill>
            </a:endParaRPr>
          </a:p>
        </p:txBody>
      </p:sp>
      <p:sp>
        <p:nvSpPr>
          <p:cNvPr id="6" name="Header Placeholder 5"/>
          <p:cNvSpPr>
            <a:spLocks noGrp="1"/>
          </p:cNvSpPr>
          <p:nvPr>
            <p:ph type="hdr" sz="quarter" idx="12"/>
          </p:nvPr>
        </p:nvSpPr>
        <p:spPr/>
        <p:txBody>
          <a:bodyPr/>
          <a:lstStyle/>
          <a:p>
            <a:r>
              <a:rPr lang="en-US" smtClean="0">
                <a:solidFill>
                  <a:prstClr val="black"/>
                </a:solidFill>
              </a:rPr>
              <a:t>Microsoft Office</a:t>
            </a:r>
            <a:endParaRPr lang="en-US" dirty="0">
              <a:solidFill>
                <a:prstClr val="black"/>
              </a:solidFill>
            </a:endParaRPr>
          </a:p>
        </p:txBody>
      </p:sp>
      <p:sp>
        <p:nvSpPr>
          <p:cNvPr id="7" name="Footer Placeholder 6"/>
          <p:cNvSpPr>
            <a:spLocks noGrp="1"/>
          </p:cNvSpPr>
          <p:nvPr>
            <p:ph type="ftr" sz="quarter" idx="13"/>
          </p:nvPr>
        </p:nvSpPr>
        <p:spPr/>
        <p:txBody>
          <a:bodyPr/>
          <a:lstStyle/>
          <a:p>
            <a:pPr marL="241044" defTabSz="950655" eaLnBrk="0" hangingPunct="0"/>
            <a:r>
              <a:rPr lang="en-US" sz="50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241044" defTabSz="950655" eaLnBrk="0" hangingPunct="0"/>
            <a:r>
              <a:rPr lang="en-US" sz="5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5106938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dirty="0"/>
              <a:t>6/10/2015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dirty="0"/>
              <a:t>6/10/2015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dirty="0"/>
              <a:t>6/10/2015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6pt Header w/Subtext">
    <p:spTree>
      <p:nvGrpSpPr>
        <p:cNvPr id="1" name=""/>
        <p:cNvGrpSpPr/>
        <p:nvPr/>
      </p:nvGrpSpPr>
      <p:grpSpPr>
        <a:xfrm>
          <a:off x="0" y="0"/>
          <a:ext cx="0" cy="0"/>
          <a:chOff x="0" y="0"/>
          <a:chExt cx="0" cy="0"/>
        </a:xfrm>
      </p:grpSpPr>
      <p:sp>
        <p:nvSpPr>
          <p:cNvPr id="2" name="Footer Placeholder 1"/>
          <p:cNvSpPr>
            <a:spLocks noGrp="1"/>
          </p:cNvSpPr>
          <p:nvPr>
            <p:ph type="ftr" sz="quarter" idx="12"/>
          </p:nvPr>
        </p:nvSpPr>
        <p:spPr>
          <a:xfrm>
            <a:off x="448212" y="6437243"/>
            <a:ext cx="3859607" cy="134483"/>
          </a:xfrm>
          <a:prstGeom prst="rect">
            <a:avLst/>
          </a:prstGeom>
        </p:spPr>
        <p:txBody>
          <a:bodyPr/>
          <a:lstStyle/>
          <a:p>
            <a:pPr defTabSz="914225"/>
            <a:r>
              <a:rPr lang="en-US" sz="1800" smtClean="0">
                <a:solidFill>
                  <a:srgbClr val="505050"/>
                </a:solidFill>
              </a:rPr>
              <a:t>Microsoft Confidential</a:t>
            </a:r>
            <a:endParaRPr lang="en-US" sz="1800" dirty="0">
              <a:solidFill>
                <a:srgbClr val="505050"/>
              </a:solidFill>
            </a:endParaRPr>
          </a:p>
        </p:txBody>
      </p:sp>
      <p:sp>
        <p:nvSpPr>
          <p:cNvPr id="3" name="Slide Number Placeholder 2"/>
          <p:cNvSpPr>
            <a:spLocks noGrp="1"/>
          </p:cNvSpPr>
          <p:nvPr>
            <p:ph type="sldNum" sz="quarter" idx="13"/>
          </p:nvPr>
        </p:nvSpPr>
        <p:spPr>
          <a:xfrm>
            <a:off x="11367166" y="6437243"/>
            <a:ext cx="555596" cy="134483"/>
          </a:xfrm>
          <a:prstGeom prst="rect">
            <a:avLst/>
          </a:prstGeom>
        </p:spPr>
        <p:txBody>
          <a:bodyPr/>
          <a:lstStyle/>
          <a:p>
            <a:pPr defTabSz="914225"/>
            <a:fld id="{27258FFF-F925-446B-8502-81C933981705}" type="slidenum">
              <a:rPr lang="en-US" sz="1800" smtClean="0">
                <a:solidFill>
                  <a:srgbClr val="505050"/>
                </a:solidFill>
              </a:rPr>
              <a:pPr defTabSz="914225"/>
              <a:t>‹#›</a:t>
            </a:fld>
            <a:endParaRPr lang="en-US" sz="1800" dirty="0">
              <a:solidFill>
                <a:srgbClr val="505050"/>
              </a:solidFill>
            </a:endParaRPr>
          </a:p>
        </p:txBody>
      </p:sp>
      <p:sp>
        <p:nvSpPr>
          <p:cNvPr id="8" name="Text Placeholder 4"/>
          <p:cNvSpPr>
            <a:spLocks noGrp="1"/>
          </p:cNvSpPr>
          <p:nvPr>
            <p:ph type="body" sz="quarter" idx="11"/>
          </p:nvPr>
        </p:nvSpPr>
        <p:spPr>
          <a:xfrm>
            <a:off x="269242" y="348573"/>
            <a:ext cx="6274973" cy="670440"/>
          </a:xfrm>
        </p:spPr>
        <p:txBody>
          <a:bodyPr lIns="146304" tIns="109728" rIns="146304" bIns="109728" anchor="t" anchorCtr="0"/>
          <a:lstStyle>
            <a:lvl1pPr marL="0" indent="0">
              <a:lnSpc>
                <a:spcPts val="3528"/>
              </a:lnSpc>
              <a:buFontTx/>
              <a:buNone/>
              <a:defRPr sz="3528">
                <a:solidFill>
                  <a:schemeClr val="tx2"/>
                </a:solidFill>
                <a:latin typeface="+mj-lt"/>
              </a:defRPr>
            </a:lvl1pPr>
            <a:lvl2pPr marL="336049" indent="0">
              <a:buFontTx/>
              <a:buNone/>
              <a:defRPr sz="3528">
                <a:latin typeface="Segoe Pro Light"/>
              </a:defRPr>
            </a:lvl2pPr>
            <a:lvl3pPr marL="560080" indent="0">
              <a:buFontTx/>
              <a:buNone/>
              <a:defRPr sz="3528">
                <a:latin typeface="Segoe Pro Light"/>
              </a:defRPr>
            </a:lvl3pPr>
            <a:lvl4pPr marL="784111" indent="0">
              <a:buFontTx/>
              <a:buNone/>
              <a:defRPr sz="3528">
                <a:latin typeface="Segoe Pro Light"/>
              </a:defRPr>
            </a:lvl4pPr>
            <a:lvl5pPr marL="1008142" indent="0">
              <a:buFontTx/>
              <a:buNone/>
              <a:defRPr sz="3528">
                <a:latin typeface="Segoe Pro Light"/>
              </a:defRPr>
            </a:lvl5pPr>
          </a:lstStyle>
          <a:p>
            <a:pPr lvl="0"/>
            <a:r>
              <a:rPr lang="en-US" dirty="0" smtClean="0"/>
              <a:t>Click to edit Master text styles</a:t>
            </a:r>
          </a:p>
        </p:txBody>
      </p:sp>
      <p:sp>
        <p:nvSpPr>
          <p:cNvPr id="11" name="Text Placeholder 10"/>
          <p:cNvSpPr>
            <a:spLocks noGrp="1"/>
          </p:cNvSpPr>
          <p:nvPr>
            <p:ph type="body" sz="quarter" idx="14"/>
          </p:nvPr>
        </p:nvSpPr>
        <p:spPr>
          <a:xfrm>
            <a:off x="269241" y="2084173"/>
            <a:ext cx="3137515" cy="1279325"/>
          </a:xfrm>
        </p:spPr>
        <p:txBody>
          <a:bodyPr/>
          <a:lstStyle>
            <a:lvl1pPr marL="0" indent="0">
              <a:lnSpc>
                <a:spcPct val="100000"/>
              </a:lnSpc>
              <a:spcBef>
                <a:spcPts val="0"/>
              </a:spcBef>
              <a:spcAft>
                <a:spcPts val="2941"/>
              </a:spcAft>
              <a:buNone/>
              <a:defRPr sz="1765">
                <a:latin typeface="+mn-lt"/>
              </a:defRPr>
            </a:lvl1pPr>
            <a:lvl2pPr marL="3111" indent="0">
              <a:lnSpc>
                <a:spcPts val="1420"/>
              </a:lnSpc>
              <a:spcBef>
                <a:spcPts val="0"/>
              </a:spcBef>
              <a:spcAft>
                <a:spcPts val="1175"/>
              </a:spcAft>
              <a:buNone/>
              <a:defRPr sz="1273" b="1"/>
            </a:lvl2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44221410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mp; Content w/Bullets">
    <p:spTree>
      <p:nvGrpSpPr>
        <p:cNvPr id="1" name=""/>
        <p:cNvGrpSpPr/>
        <p:nvPr/>
      </p:nvGrpSpPr>
      <p:grpSpPr>
        <a:xfrm>
          <a:off x="0" y="0"/>
          <a:ext cx="0" cy="0"/>
          <a:chOff x="0" y="0"/>
          <a:chExt cx="0" cy="0"/>
        </a:xfrm>
      </p:grpSpPr>
      <p:sp>
        <p:nvSpPr>
          <p:cNvPr id="2" name="Title 1"/>
          <p:cNvSpPr>
            <a:spLocks noGrp="1"/>
          </p:cNvSpPr>
          <p:nvPr>
            <p:ph type="title"/>
          </p:nvPr>
        </p:nvSpPr>
        <p:spPr>
          <a:xfrm>
            <a:off x="519248" y="228601"/>
            <a:ext cx="11151917" cy="747897"/>
          </a:xfrm>
        </p:spPr>
        <p:txBody>
          <a:bodyPr/>
          <a:lstStyle>
            <a:lvl1pPr>
              <a:defRPr>
                <a:gradFill>
                  <a:gsLst>
                    <a:gs pos="1250">
                      <a:schemeClr val="tx2"/>
                    </a:gs>
                    <a:gs pos="100000">
                      <a:schemeClr val="tx2"/>
                    </a:gs>
                  </a:gsLst>
                  <a:lin ang="5400000" scaled="0"/>
                </a:gradFill>
              </a:defRPr>
            </a:lvl1p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519248" y="1447799"/>
            <a:ext cx="11151917" cy="2043636"/>
          </a:xfrm>
          <a:prstGeom prst="rect">
            <a:avLst/>
          </a:prstGeom>
        </p:spPr>
        <p:txBody>
          <a:bodyPr/>
          <a:lstStyle>
            <a:lvl1pPr marL="284163" indent="-284163">
              <a:buFont typeface="Wingdings" pitchFamily="2" charset="2"/>
              <a:buChar char=""/>
              <a:defRPr sz="4000"/>
            </a:lvl1pPr>
            <a:lvl2pPr marL="517525" indent="-233363">
              <a:buFont typeface="Wingdings" pitchFamily="2" charset="2"/>
              <a:buChar char=""/>
              <a:defRPr>
                <a:latin typeface="+mn-lt"/>
              </a:defRPr>
            </a:lvl2pPr>
            <a:lvl3pPr marL="741363" indent="-223838">
              <a:buFont typeface="Wingdings" pitchFamily="2" charset="2"/>
              <a:buChar char=""/>
              <a:tabLst/>
              <a:defRPr>
                <a:latin typeface="+mn-lt"/>
              </a:defRPr>
            </a:lvl3pPr>
            <a:lvl4pPr marL="914400" indent="-173038">
              <a:buFont typeface="Wingdings" pitchFamily="2" charset="2"/>
              <a:buChar char=""/>
              <a:defRPr>
                <a:latin typeface="+mn-lt"/>
              </a:defRPr>
            </a:lvl4pPr>
            <a:lvl5pPr marL="1087438" indent="-173038">
              <a:buFont typeface="Wingdings" pitchFamily="2" charset="2"/>
              <a:buChar char=""/>
              <a:tabLst/>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9"/>
          <p:cNvSpPr>
            <a:spLocks noGrp="1"/>
          </p:cNvSpPr>
          <p:nvPr>
            <p:ph type="sldNum" sz="quarter" idx="12"/>
          </p:nvPr>
        </p:nvSpPr>
        <p:spPr>
          <a:xfrm>
            <a:off x="520836" y="6399557"/>
            <a:ext cx="560832" cy="219456"/>
          </a:xfrm>
          <a:prstGeom prst="rect">
            <a:avLst/>
          </a:prstGeom>
        </p:spPr>
        <p:txBody>
          <a:bodyPr lIns="121899" tIns="60949" rIns="121899" bIns="60949" anchor="ctr"/>
          <a:lstStyle>
            <a:lvl1pPr algn="l">
              <a:defRPr sz="1600">
                <a:gradFill>
                  <a:gsLst>
                    <a:gs pos="100000">
                      <a:schemeClr val="bg2"/>
                    </a:gs>
                    <a:gs pos="0">
                      <a:schemeClr val="bg2"/>
                    </a:gs>
                  </a:gsLst>
                  <a:lin ang="5400000" scaled="0"/>
                </a:gradFill>
              </a:defRPr>
            </a:lvl1pPr>
          </a:lstStyle>
          <a:p>
            <a:pPr defTabSz="914363"/>
            <a:fld id="{727B4C2D-45E2-4621-8491-2995EB46A674}" type="slidenum">
              <a:rPr lang="en-US" smtClean="0">
                <a:gradFill>
                  <a:gsLst>
                    <a:gs pos="100000">
                      <a:srgbClr val="797A7D"/>
                    </a:gs>
                    <a:gs pos="0">
                      <a:srgbClr val="797A7D"/>
                    </a:gs>
                  </a:gsLst>
                  <a:lin ang="5400000" scaled="0"/>
                </a:gradFill>
              </a:rPr>
              <a:pPr defTabSz="914363"/>
              <a:t>‹#›</a:t>
            </a:fld>
            <a:endParaRPr lang="en-US" dirty="0">
              <a:gradFill>
                <a:gsLst>
                  <a:gs pos="100000">
                    <a:srgbClr val="797A7D"/>
                  </a:gs>
                  <a:gs pos="0">
                    <a:srgbClr val="797A7D"/>
                  </a:gs>
                </a:gsLst>
                <a:lin ang="5400000" scaled="0"/>
              </a:gradFill>
            </a:endParaRP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890828" y="6100346"/>
            <a:ext cx="2165148" cy="749808"/>
          </a:xfrm>
          <a:prstGeom prst="rect">
            <a:avLst/>
          </a:prstGeom>
        </p:spPr>
      </p:pic>
    </p:spTree>
    <p:extLst>
      <p:ext uri="{BB962C8B-B14F-4D97-AF65-F5344CB8AC3E}">
        <p14:creationId xmlns:p14="http://schemas.microsoft.com/office/powerpoint/2010/main" val="399365364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amp; Content, 2-color, no Bullets">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519249" y="1447830"/>
            <a:ext cx="11151917" cy="1975927"/>
          </a:xfrm>
          <a:prstGeom prst="rect">
            <a:avLst/>
          </a:prstGeom>
        </p:spPr>
        <p:txBody>
          <a:bodyPr/>
          <a:lstStyle>
            <a:lvl1pPr marL="0" indent="0">
              <a:spcBef>
                <a:spcPts val="2400"/>
              </a:spcBef>
              <a:buNone/>
              <a:defRPr sz="4000">
                <a:gradFill>
                  <a:gsLst>
                    <a:gs pos="100000">
                      <a:schemeClr val="tx2"/>
                    </a:gs>
                    <a:gs pos="0">
                      <a:schemeClr val="tx2"/>
                    </a:gs>
                  </a:gsLst>
                  <a:lin ang="5400000" scaled="0"/>
                </a:gradFill>
                <a:latin typeface="+mj-lt"/>
              </a:defRPr>
            </a:lvl1pPr>
            <a:lvl2pPr marL="0" indent="0">
              <a:buNone/>
              <a:defRPr sz="2000">
                <a:gradFill>
                  <a:gsLst>
                    <a:gs pos="100000">
                      <a:schemeClr val="bg2"/>
                    </a:gs>
                    <a:gs pos="6000">
                      <a:schemeClr val="bg2"/>
                    </a:gs>
                  </a:gsLst>
                  <a:lin ang="5400000" scaled="0"/>
                </a:gradFill>
              </a:defRPr>
            </a:lvl2pPr>
            <a:lvl3pPr marL="231545" indent="0">
              <a:buNone/>
              <a:defRPr sz="2000">
                <a:gradFill>
                  <a:gsLst>
                    <a:gs pos="100000">
                      <a:schemeClr val="bg2"/>
                    </a:gs>
                    <a:gs pos="6000">
                      <a:schemeClr val="bg2"/>
                    </a:gs>
                  </a:gsLst>
                  <a:lin ang="5400000" scaled="0"/>
                </a:gradFill>
              </a:defRPr>
            </a:lvl3pPr>
            <a:lvl4pPr marL="456741" indent="0">
              <a:buNone/>
              <a:defRPr sz="2000">
                <a:gradFill>
                  <a:gsLst>
                    <a:gs pos="100000">
                      <a:schemeClr val="bg2"/>
                    </a:gs>
                    <a:gs pos="6000">
                      <a:schemeClr val="bg2"/>
                    </a:gs>
                  </a:gsLst>
                  <a:lin ang="5400000" scaled="0"/>
                </a:gradFill>
              </a:defRPr>
            </a:lvl4pPr>
            <a:lvl5pPr marL="693091" indent="0">
              <a:buNone/>
              <a:defRPr sz="2000">
                <a:gradFill>
                  <a:gsLst>
                    <a:gs pos="100000">
                      <a:schemeClr val="bg2"/>
                    </a:gs>
                    <a:gs pos="6000">
                      <a:schemeClr val="bg2"/>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itle 2"/>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6" name="Slide Number Placeholder 9"/>
          <p:cNvSpPr>
            <a:spLocks noGrp="1"/>
          </p:cNvSpPr>
          <p:nvPr>
            <p:ph type="sldNum" sz="quarter" idx="12"/>
          </p:nvPr>
        </p:nvSpPr>
        <p:spPr>
          <a:xfrm>
            <a:off x="520836" y="6399557"/>
            <a:ext cx="560832" cy="219456"/>
          </a:xfrm>
          <a:prstGeom prst="rect">
            <a:avLst/>
          </a:prstGeom>
        </p:spPr>
        <p:txBody>
          <a:bodyPr lIns="121776" tIns="60888" rIns="121776" bIns="60888" anchor="ctr"/>
          <a:lstStyle>
            <a:lvl1pPr algn="l">
              <a:defRPr sz="1600">
                <a:gradFill>
                  <a:gsLst>
                    <a:gs pos="100000">
                      <a:schemeClr val="bg2"/>
                    </a:gs>
                    <a:gs pos="0">
                      <a:schemeClr val="bg2"/>
                    </a:gs>
                  </a:gsLst>
                  <a:lin ang="5400000" scaled="0"/>
                </a:gradFill>
              </a:defRPr>
            </a:lvl1pPr>
          </a:lstStyle>
          <a:p>
            <a:fld id="{727B4C2D-45E2-4621-8491-2995EB46A674}" type="slidenum">
              <a:rPr lang="en-US" smtClean="0"/>
              <a:pPr/>
              <a:t>‹#›</a:t>
            </a:fld>
            <a:endParaRPr lang="en-US" dirty="0"/>
          </a:p>
        </p:txBody>
      </p:sp>
    </p:spTree>
    <p:extLst>
      <p:ext uri="{BB962C8B-B14F-4D97-AF65-F5344CB8AC3E}">
        <p14:creationId xmlns:p14="http://schemas.microsoft.com/office/powerpoint/2010/main" val="10352686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dirty="0"/>
              <a:t>6/10/2015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0EBB0C4-6273-4C6E-B9BD-2EDC30F1CD52}" type="datetimeFigureOut">
              <a:rPr lang="en-US" dirty="0"/>
              <a:t>6/10/2015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dirty="0"/>
              <a:t>6/10/2015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dirty="0"/>
              <a:t>6/10/2015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dirty="0"/>
              <a:t>6/10/2015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dirty="0"/>
              <a:t>6/10/2015</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2ABBEA6-7C60-4B02-AE87-00D78D8422AF}" type="datetimeFigureOut">
              <a:rPr lang="en-US" dirty="0"/>
              <a:t>6/10/2015</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CAD897-D46E-4AD2-BD9B-49DD3E640873}" type="datetimeFigureOut">
              <a:rPr lang="en-US" dirty="0"/>
              <a:t>6/10/2015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8624D31-43A5-475A-80CF-332C9F6DCF35}" type="datetimeFigureOut">
              <a:rPr lang="en-US" dirty="0"/>
              <a:t>6/10/2015</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5" r:id="rId14"/>
  </p:sldLayoutIdLst>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31.emf"/></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24.png"/><Relationship Id="rId2" Type="http://schemas.openxmlformats.org/officeDocument/2006/relationships/slideLayout" Target="../slideLayouts/slideLayout1.xml"/><Relationship Id="rId1" Type="http://schemas.openxmlformats.org/officeDocument/2006/relationships/video" Target="https://www.youtube.com/embed/kLi3uZ_pK-g" TargetMode="External"/><Relationship Id="rId6" Type="http://schemas.openxmlformats.org/officeDocument/2006/relationships/hyperlink" Target="https://www.youtube.com/watch?v=kLi3uZ_pK-g&amp;feature=youtu.be" TargetMode="External"/><Relationship Id="rId5" Type="http://schemas.openxmlformats.org/officeDocument/2006/relationships/image" Target="../media/image23.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ideo" Target="https://www.youtube.com/embed/ZYypKtCOFWM" TargetMode="Externa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hyperlink" Target="http://www.surface.com/" TargetMode="External"/><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40.png"/><Relationship Id="rId3" Type="http://schemas.openxmlformats.org/officeDocument/2006/relationships/image" Target="../media/image31.png"/><Relationship Id="rId7" Type="http://schemas.openxmlformats.org/officeDocument/2006/relationships/image" Target="../media/image34.jpeg"/><Relationship Id="rId12" Type="http://schemas.openxmlformats.org/officeDocument/2006/relationships/image" Target="../media/image39.jpeg"/><Relationship Id="rId17" Type="http://schemas.openxmlformats.org/officeDocument/2006/relationships/image" Target="../media/image44.png"/><Relationship Id="rId2" Type="http://schemas.openxmlformats.org/officeDocument/2006/relationships/notesSlide" Target="../notesSlides/notesSlide16.xml"/><Relationship Id="rId16" Type="http://schemas.openxmlformats.org/officeDocument/2006/relationships/image" Target="../media/image43.jpeg"/><Relationship Id="rId1" Type="http://schemas.openxmlformats.org/officeDocument/2006/relationships/slideLayout" Target="../slideLayouts/slideLayout7.xml"/><Relationship Id="rId6" Type="http://schemas.openxmlformats.org/officeDocument/2006/relationships/image" Target="../media/image33.jpeg"/><Relationship Id="rId11" Type="http://schemas.openxmlformats.org/officeDocument/2006/relationships/image" Target="../media/image38.png"/><Relationship Id="rId5" Type="http://schemas.openxmlformats.org/officeDocument/2006/relationships/image" Target="../media/image32.jpeg"/><Relationship Id="rId15" Type="http://schemas.openxmlformats.org/officeDocument/2006/relationships/image" Target="../media/image42.jpeg"/><Relationship Id="rId10" Type="http://schemas.openxmlformats.org/officeDocument/2006/relationships/image" Target="../media/image37.png"/><Relationship Id="rId4" Type="http://schemas.openxmlformats.org/officeDocument/2006/relationships/hyperlink" Target="http://www.microsoft.com/en-us/news/ImageDetail.aspx?id=481BA63244AE2A99A0401A5AE17CBE0C45CAC33D" TargetMode="External"/><Relationship Id="rId9" Type="http://schemas.openxmlformats.org/officeDocument/2006/relationships/image" Target="../media/image36.png"/><Relationship Id="rId14" Type="http://schemas.openxmlformats.org/officeDocument/2006/relationships/image" Target="../media/image4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hyperlink" Target="mailto:Chad.Kearsley@microsoft.com" TargetMode="External"/><Relationship Id="rId13" Type="http://schemas.openxmlformats.org/officeDocument/2006/relationships/image" Target="../media/image51.png"/><Relationship Id="rId3" Type="http://schemas.openxmlformats.org/officeDocument/2006/relationships/image" Target="../media/image45.png"/><Relationship Id="rId7" Type="http://schemas.openxmlformats.org/officeDocument/2006/relationships/image" Target="../media/image47.png"/><Relationship Id="rId12" Type="http://schemas.openxmlformats.org/officeDocument/2006/relationships/image" Target="../media/image50.png"/><Relationship Id="rId2" Type="http://schemas.openxmlformats.org/officeDocument/2006/relationships/notesSlide" Target="../notesSlides/notesSlide17.xml"/><Relationship Id="rId16" Type="http://schemas.openxmlformats.org/officeDocument/2006/relationships/image" Target="../media/image53.jpeg"/><Relationship Id="rId1" Type="http://schemas.openxmlformats.org/officeDocument/2006/relationships/slideLayout" Target="../slideLayouts/slideLayout7.xml"/><Relationship Id="rId6" Type="http://schemas.openxmlformats.org/officeDocument/2006/relationships/image" Target="../media/image46.png"/><Relationship Id="rId11" Type="http://schemas.openxmlformats.org/officeDocument/2006/relationships/image" Target="../media/image49.png"/><Relationship Id="rId5" Type="http://schemas.openxmlformats.org/officeDocument/2006/relationships/hyperlink" Target="mailto:tayoja@microsoft.com" TargetMode="External"/><Relationship Id="rId15" Type="http://schemas.openxmlformats.org/officeDocument/2006/relationships/hyperlink" Target="mailto:jimmink@microsoft.com" TargetMode="External"/><Relationship Id="rId10" Type="http://schemas.openxmlformats.org/officeDocument/2006/relationships/image" Target="../media/image48.png"/><Relationship Id="rId4" Type="http://schemas.openxmlformats.org/officeDocument/2006/relationships/hyperlink" Target="mailto:jamie.bakert@microsoft.com" TargetMode="External"/><Relationship Id="rId9" Type="http://schemas.openxmlformats.org/officeDocument/2006/relationships/hyperlink" Target="mailto:bhagen@microsoft.com" TargetMode="External"/><Relationship Id="rId14" Type="http://schemas.openxmlformats.org/officeDocument/2006/relationships/image" Target="../media/image52.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products.office.com/en-us/academic/compare-office-365-education-plans#a"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14.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Bell </a:t>
            </a:r>
            <a:r>
              <a:rPr lang="en-US" dirty="0" err="1" smtClean="0"/>
              <a:t>Techlogix</a:t>
            </a:r>
            <a:r>
              <a:rPr lang="en-US" dirty="0" smtClean="0"/>
              <a:t/>
            </a:r>
            <a:br>
              <a:rPr lang="en-US" dirty="0" smtClean="0"/>
            </a:br>
            <a:r>
              <a:rPr lang="en-US" dirty="0" smtClean="0"/>
              <a:t>MEEC Microsoft Program  </a:t>
            </a:r>
            <a:br>
              <a:rPr lang="en-US" dirty="0" smtClean="0"/>
            </a:br>
            <a:r>
              <a:rPr lang="en-US" sz="6000" dirty="0" smtClean="0"/>
              <a:t>2015 – 2018</a:t>
            </a:r>
            <a:endParaRPr lang="en-US" dirty="0"/>
          </a:p>
        </p:txBody>
      </p:sp>
      <p:sp>
        <p:nvSpPr>
          <p:cNvPr id="3" name="Subtitle 2"/>
          <p:cNvSpPr>
            <a:spLocks noGrp="1"/>
          </p:cNvSpPr>
          <p:nvPr>
            <p:ph type="subTitle" idx="1"/>
          </p:nvPr>
        </p:nvSpPr>
        <p:spPr/>
        <p:txBody>
          <a:bodyPr/>
          <a:lstStyle/>
          <a:p>
            <a:r>
              <a:rPr lang="en-US" dirty="0" smtClean="0"/>
              <a:t>Microsoft Sales Office  - Elkridge MD</a:t>
            </a:r>
            <a:br>
              <a:rPr lang="en-US" dirty="0" smtClean="0"/>
            </a:br>
            <a:r>
              <a:rPr lang="en-US" dirty="0" smtClean="0"/>
              <a:t>June 3, 2015</a:t>
            </a:r>
            <a:endParaRPr lang="en-US" dirty="0"/>
          </a:p>
        </p:txBody>
      </p:sp>
    </p:spTree>
    <p:extLst>
      <p:ext uri="{BB962C8B-B14F-4D97-AF65-F5344CB8AC3E}">
        <p14:creationId xmlns:p14="http://schemas.microsoft.com/office/powerpoint/2010/main" val="228785165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1116312"/>
          </a:xfrm>
        </p:spPr>
        <p:txBody>
          <a:bodyPr/>
          <a:lstStyle/>
          <a:p>
            <a:r>
              <a:rPr lang="en-US" dirty="0" smtClean="0"/>
              <a:t>Office 365 (3) Education Plans</a:t>
            </a:r>
            <a:endParaRPr lang="en-US" dirty="0"/>
          </a:p>
        </p:txBody>
      </p:sp>
      <p:graphicFrame>
        <p:nvGraphicFramePr>
          <p:cNvPr id="18" name="Table 17"/>
          <p:cNvGraphicFramePr>
            <a:graphicFrameLocks noGrp="1"/>
          </p:cNvGraphicFramePr>
          <p:nvPr>
            <p:extLst>
              <p:ext uri="{D42A27DB-BD31-4B8C-83A1-F6EECF244321}">
                <p14:modId xmlns:p14="http://schemas.microsoft.com/office/powerpoint/2010/main" val="3315751562"/>
              </p:ext>
            </p:extLst>
          </p:nvPr>
        </p:nvGraphicFramePr>
        <p:xfrm>
          <a:off x="0" y="1704812"/>
          <a:ext cx="12191999" cy="5368501"/>
        </p:xfrm>
        <a:graphic>
          <a:graphicData uri="http://schemas.openxmlformats.org/drawingml/2006/table">
            <a:tbl>
              <a:tblPr firstRow="1" bandRow="1">
                <a:tableStyleId>{5C22544A-7EE6-4342-B048-85BDC9FD1C3A}</a:tableStyleId>
              </a:tblPr>
              <a:tblGrid>
                <a:gridCol w="7521505"/>
                <a:gridCol w="1704874"/>
                <a:gridCol w="1418341"/>
                <a:gridCol w="1547279"/>
              </a:tblGrid>
              <a:tr h="379380">
                <a:tc>
                  <a:txBody>
                    <a:bodyPr/>
                    <a:lstStyle/>
                    <a:p>
                      <a:r>
                        <a:rPr lang="en-US" sz="2400" b="1" dirty="0" smtClean="0">
                          <a:solidFill>
                            <a:schemeClr val="tx1"/>
                          </a:solidFill>
                        </a:rPr>
                        <a:t>Voice</a:t>
                      </a:r>
                      <a:endParaRPr lang="en-US" sz="2400" b="1" dirty="0">
                        <a:solidFill>
                          <a:schemeClr val="tx1"/>
                        </a:solidFill>
                      </a:endParaRPr>
                    </a:p>
                  </a:txBody>
                  <a:tcPr marL="67232" marR="67232" marT="33616" marB="33616">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accent1"/>
                      </a:solidFill>
                      <a:prstDash val="sysDot"/>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endParaRPr lang="en-US" sz="1600" b="0" dirty="0">
                        <a:solidFill>
                          <a:schemeClr val="bg1"/>
                        </a:solidFill>
                      </a:endParaRPr>
                    </a:p>
                  </a:txBody>
                  <a:tcPr marL="67232" marR="67232" marT="33616" marB="33616">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accent1"/>
                      </a:solidFill>
                      <a:prstDash val="sysDot"/>
                      <a:round/>
                      <a:headEnd type="none" w="med" len="med"/>
                      <a:tailEnd type="none" w="med" len="med"/>
                    </a:lnT>
                    <a:lnB w="28575" cap="flat" cmpd="sng" algn="ctr">
                      <a:solidFill>
                        <a:schemeClr val="accent1"/>
                      </a:solidFill>
                      <a:prstDash val="sysDot"/>
                      <a:round/>
                      <a:headEnd type="none" w="med" len="med"/>
                      <a:tailEnd type="none" w="med" len="med"/>
                    </a:lnB>
                    <a:noFill/>
                  </a:tcPr>
                </a:tc>
                <a:tc>
                  <a:txBody>
                    <a:bodyPr/>
                    <a:lstStyle/>
                    <a:p>
                      <a:endParaRPr lang="en-US" sz="1600" b="0" dirty="0">
                        <a:solidFill>
                          <a:schemeClr val="bg1"/>
                        </a:solidFill>
                      </a:endParaRPr>
                    </a:p>
                  </a:txBody>
                  <a:tcPr marL="67232" marR="67232" marT="33616" marB="33616">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accent1"/>
                      </a:solidFill>
                      <a:prstDash val="sysDot"/>
                      <a:round/>
                      <a:headEnd type="none" w="med" len="med"/>
                      <a:tailEnd type="none" w="med" len="med"/>
                    </a:lnT>
                    <a:lnB w="28575" cap="flat" cmpd="sng" algn="ctr">
                      <a:solidFill>
                        <a:schemeClr val="accent1"/>
                      </a:solidFill>
                      <a:prstDash val="sysDot"/>
                      <a:round/>
                      <a:headEnd type="none" w="med" len="med"/>
                      <a:tailEnd type="none" w="med" len="med"/>
                    </a:lnB>
                    <a:noFill/>
                  </a:tcPr>
                </a:tc>
                <a:tc rowSpan="9">
                  <a:txBody>
                    <a:bodyPr/>
                    <a:lstStyle/>
                    <a:p>
                      <a:pPr marL="0" marR="0" lvl="0" indent="0" algn="ctr" defTabSz="783087" rtl="0" eaLnBrk="1" fontAlgn="auto" latinLnBrk="0" hangingPunct="1">
                        <a:lnSpc>
                          <a:spcPct val="100000"/>
                        </a:lnSpc>
                        <a:spcBef>
                          <a:spcPts val="0"/>
                        </a:spcBef>
                        <a:spcAft>
                          <a:spcPts val="0"/>
                        </a:spcAft>
                        <a:buClrTx/>
                        <a:buSzTx/>
                        <a:buFontTx/>
                        <a:buNone/>
                        <a:tabLst/>
                        <a:defRPr/>
                      </a:pPr>
                      <a:endParaRPr lang="en-US" sz="1600" b="0" kern="1200" noProof="0" dirty="0" smtClean="0">
                        <a:ln>
                          <a:solidFill>
                            <a:prstClr val="white">
                              <a:alpha val="0"/>
                            </a:prstClr>
                          </a:solidFill>
                        </a:ln>
                        <a:solidFill>
                          <a:schemeClr val="tx1"/>
                        </a:solidFill>
                        <a:latin typeface="Segoe Light"/>
                        <a:ea typeface="+mn-ea"/>
                        <a:cs typeface="+mn-cs"/>
                      </a:endParaRPr>
                    </a:p>
                    <a:p>
                      <a:pPr marL="0" marR="0" lvl="0" indent="0" algn="ctr" defTabSz="783087" rtl="0" eaLnBrk="1" fontAlgn="auto" latinLnBrk="0" hangingPunct="1">
                        <a:lnSpc>
                          <a:spcPct val="100000"/>
                        </a:lnSpc>
                        <a:spcBef>
                          <a:spcPts val="0"/>
                        </a:spcBef>
                        <a:spcAft>
                          <a:spcPts val="0"/>
                        </a:spcAft>
                        <a:buClrTx/>
                        <a:buSzTx/>
                        <a:buFontTx/>
                        <a:buNone/>
                        <a:tabLst/>
                        <a:defRPr/>
                      </a:pPr>
                      <a:endParaRPr lang="en-US" sz="1600" b="0" kern="1200" noProof="0" dirty="0" smtClean="0">
                        <a:ln>
                          <a:solidFill>
                            <a:prstClr val="white">
                              <a:alpha val="0"/>
                            </a:prstClr>
                          </a:solidFill>
                        </a:ln>
                        <a:solidFill>
                          <a:schemeClr val="tx1"/>
                        </a:solidFill>
                        <a:latin typeface="Segoe Light"/>
                        <a:ea typeface="+mn-ea"/>
                        <a:cs typeface="+mn-cs"/>
                      </a:endParaRPr>
                    </a:p>
                    <a:p>
                      <a:pPr marL="0" marR="0" lvl="0" indent="0" algn="ctr" defTabSz="783087" rtl="0" eaLnBrk="1" fontAlgn="auto" latinLnBrk="0" hangingPunct="1">
                        <a:lnSpc>
                          <a:spcPct val="100000"/>
                        </a:lnSpc>
                        <a:spcBef>
                          <a:spcPts val="0"/>
                        </a:spcBef>
                        <a:spcAft>
                          <a:spcPts val="0"/>
                        </a:spcAft>
                        <a:buClrTx/>
                        <a:buSzTx/>
                        <a:buFontTx/>
                        <a:buNone/>
                        <a:tabLst/>
                        <a:defRPr/>
                      </a:pPr>
                      <a:endParaRPr lang="en-US" sz="1600" b="0" kern="1200" noProof="0" dirty="0" smtClean="0">
                        <a:ln>
                          <a:solidFill>
                            <a:prstClr val="white">
                              <a:alpha val="0"/>
                            </a:prstClr>
                          </a:solidFill>
                        </a:ln>
                        <a:solidFill>
                          <a:schemeClr val="tx1"/>
                        </a:solidFill>
                        <a:latin typeface="Segoe Light"/>
                        <a:ea typeface="+mn-ea"/>
                        <a:cs typeface="+mn-cs"/>
                      </a:endParaRPr>
                    </a:p>
                    <a:p>
                      <a:pPr marL="0" marR="0" lvl="0" indent="0" algn="ctr" defTabSz="783087" rtl="0" eaLnBrk="1" fontAlgn="auto" latinLnBrk="0" hangingPunct="1">
                        <a:lnSpc>
                          <a:spcPct val="100000"/>
                        </a:lnSpc>
                        <a:spcBef>
                          <a:spcPts val="0"/>
                        </a:spcBef>
                        <a:spcAft>
                          <a:spcPts val="0"/>
                        </a:spcAft>
                        <a:buClrTx/>
                        <a:buSzTx/>
                        <a:buFontTx/>
                        <a:buNone/>
                        <a:tabLst/>
                        <a:defRPr/>
                      </a:pPr>
                      <a:endParaRPr lang="en-US" sz="1600" b="0" kern="1200" noProof="0" dirty="0" smtClean="0">
                        <a:ln>
                          <a:solidFill>
                            <a:prstClr val="white">
                              <a:alpha val="0"/>
                            </a:prstClr>
                          </a:solidFill>
                        </a:ln>
                        <a:solidFill>
                          <a:schemeClr val="tx1"/>
                        </a:solidFill>
                        <a:latin typeface="Segoe Light"/>
                        <a:ea typeface="+mn-ea"/>
                        <a:cs typeface="+mn-cs"/>
                      </a:endParaRPr>
                    </a:p>
                    <a:p>
                      <a:pPr marL="0" marR="0" lvl="0" indent="0" algn="ctr" defTabSz="783087" rtl="0" eaLnBrk="1" fontAlgn="auto" latinLnBrk="0" hangingPunct="1">
                        <a:lnSpc>
                          <a:spcPct val="100000"/>
                        </a:lnSpc>
                        <a:spcBef>
                          <a:spcPts val="0"/>
                        </a:spcBef>
                        <a:spcAft>
                          <a:spcPts val="0"/>
                        </a:spcAft>
                        <a:buClrTx/>
                        <a:buSzTx/>
                        <a:buFontTx/>
                        <a:buNone/>
                        <a:tabLst/>
                        <a:defRPr/>
                      </a:pPr>
                      <a:endParaRPr lang="en-US" sz="1600" b="0" kern="1200" noProof="0" dirty="0" smtClean="0">
                        <a:ln>
                          <a:solidFill>
                            <a:prstClr val="white">
                              <a:alpha val="0"/>
                            </a:prstClr>
                          </a:solidFill>
                        </a:ln>
                        <a:solidFill>
                          <a:schemeClr val="tx1"/>
                        </a:solidFill>
                        <a:latin typeface="Segoe Light"/>
                        <a:ea typeface="+mn-ea"/>
                        <a:cs typeface="+mn-cs"/>
                      </a:endParaRPr>
                    </a:p>
                    <a:p>
                      <a:pPr marL="0" marR="0" lvl="0" indent="0" algn="ctr" defTabSz="783087" rtl="0" eaLnBrk="1" fontAlgn="auto" latinLnBrk="0" hangingPunct="1">
                        <a:lnSpc>
                          <a:spcPct val="100000"/>
                        </a:lnSpc>
                        <a:spcBef>
                          <a:spcPts val="0"/>
                        </a:spcBef>
                        <a:spcAft>
                          <a:spcPts val="0"/>
                        </a:spcAft>
                        <a:buClrTx/>
                        <a:buSzTx/>
                        <a:buFontTx/>
                        <a:buNone/>
                        <a:tabLst/>
                        <a:defRPr/>
                      </a:pPr>
                      <a:endParaRPr lang="en-US" sz="1600" b="0" kern="1200" noProof="0" dirty="0" smtClean="0">
                        <a:ln>
                          <a:solidFill>
                            <a:prstClr val="white">
                              <a:alpha val="0"/>
                            </a:prstClr>
                          </a:solidFill>
                        </a:ln>
                        <a:solidFill>
                          <a:schemeClr val="tx1"/>
                        </a:solidFill>
                        <a:latin typeface="Segoe Light"/>
                        <a:ea typeface="+mn-ea"/>
                        <a:cs typeface="+mn-cs"/>
                      </a:endParaRPr>
                    </a:p>
                    <a:p>
                      <a:pPr marL="0" marR="0" lvl="0" indent="0" algn="ctr" defTabSz="783087" rtl="0" eaLnBrk="1" fontAlgn="auto" latinLnBrk="0" hangingPunct="1">
                        <a:lnSpc>
                          <a:spcPct val="100000"/>
                        </a:lnSpc>
                        <a:spcBef>
                          <a:spcPts val="0"/>
                        </a:spcBef>
                        <a:spcAft>
                          <a:spcPts val="0"/>
                        </a:spcAft>
                        <a:buClrTx/>
                        <a:buSzTx/>
                        <a:buFontTx/>
                        <a:buNone/>
                        <a:tabLst/>
                        <a:defRPr/>
                      </a:pPr>
                      <a:endParaRPr lang="en-US" sz="1600" b="0" kern="1200" noProof="0" dirty="0" smtClean="0">
                        <a:ln>
                          <a:solidFill>
                            <a:prstClr val="white">
                              <a:alpha val="0"/>
                            </a:prstClr>
                          </a:solidFill>
                        </a:ln>
                        <a:solidFill>
                          <a:schemeClr val="tx1"/>
                        </a:solidFill>
                        <a:latin typeface="Segoe Light"/>
                        <a:ea typeface="+mn-ea"/>
                        <a:cs typeface="+mn-cs"/>
                      </a:endParaRPr>
                    </a:p>
                    <a:p>
                      <a:pPr marL="0" marR="0" lvl="0" indent="0" algn="ctr" defTabSz="783087" rtl="0" eaLnBrk="1" fontAlgn="auto" latinLnBrk="0" hangingPunct="1">
                        <a:lnSpc>
                          <a:spcPct val="100000"/>
                        </a:lnSpc>
                        <a:spcBef>
                          <a:spcPts val="0"/>
                        </a:spcBef>
                        <a:spcAft>
                          <a:spcPts val="0"/>
                        </a:spcAft>
                        <a:buClrTx/>
                        <a:buSzTx/>
                        <a:buFontTx/>
                        <a:buNone/>
                        <a:tabLst/>
                        <a:defRPr/>
                      </a:pPr>
                      <a:endParaRPr lang="en-US" sz="1600" b="0" kern="1200" noProof="0" dirty="0" smtClean="0">
                        <a:ln>
                          <a:solidFill>
                            <a:prstClr val="white">
                              <a:alpha val="0"/>
                            </a:prstClr>
                          </a:solidFill>
                        </a:ln>
                        <a:solidFill>
                          <a:schemeClr val="tx1"/>
                        </a:solidFill>
                        <a:latin typeface="Segoe Light"/>
                        <a:ea typeface="+mn-ea"/>
                        <a:cs typeface="+mn-cs"/>
                      </a:endParaRPr>
                    </a:p>
                    <a:p>
                      <a:pPr marL="0" marR="0" lvl="0" indent="0" algn="ctr" defTabSz="783087" rtl="0" eaLnBrk="1" fontAlgn="auto" latinLnBrk="0" hangingPunct="1">
                        <a:lnSpc>
                          <a:spcPct val="100000"/>
                        </a:lnSpc>
                        <a:spcBef>
                          <a:spcPts val="0"/>
                        </a:spcBef>
                        <a:spcAft>
                          <a:spcPts val="0"/>
                        </a:spcAft>
                        <a:buClrTx/>
                        <a:buSzTx/>
                        <a:buFontTx/>
                        <a:buNone/>
                        <a:tabLst/>
                        <a:defRPr/>
                      </a:pPr>
                      <a:endParaRPr lang="en-US" sz="1600" b="0" kern="1200" noProof="0" dirty="0" smtClean="0">
                        <a:ln>
                          <a:solidFill>
                            <a:prstClr val="white">
                              <a:alpha val="0"/>
                            </a:prstClr>
                          </a:solidFill>
                        </a:ln>
                        <a:solidFill>
                          <a:schemeClr val="tx1"/>
                        </a:solidFill>
                        <a:latin typeface="Segoe Light"/>
                        <a:ea typeface="+mn-ea"/>
                        <a:cs typeface="+mn-cs"/>
                      </a:endParaRPr>
                    </a:p>
                    <a:p>
                      <a:pPr marL="0" marR="0" lvl="0" indent="0" algn="ctr" defTabSz="783087" rtl="0" eaLnBrk="1" fontAlgn="auto" latinLnBrk="0" hangingPunct="1">
                        <a:lnSpc>
                          <a:spcPct val="100000"/>
                        </a:lnSpc>
                        <a:spcBef>
                          <a:spcPts val="0"/>
                        </a:spcBef>
                        <a:spcAft>
                          <a:spcPts val="0"/>
                        </a:spcAft>
                        <a:buClrTx/>
                        <a:buSzTx/>
                        <a:buFontTx/>
                        <a:buNone/>
                        <a:tabLst/>
                        <a:defRPr/>
                      </a:pPr>
                      <a:endParaRPr lang="en-US" sz="1600" b="0" kern="1200" noProof="0" dirty="0" smtClean="0">
                        <a:ln>
                          <a:solidFill>
                            <a:prstClr val="white">
                              <a:alpha val="0"/>
                            </a:prstClr>
                          </a:solidFill>
                        </a:ln>
                        <a:solidFill>
                          <a:schemeClr val="tx1"/>
                        </a:solidFill>
                        <a:latin typeface="Segoe Light"/>
                        <a:ea typeface="+mn-ea"/>
                        <a:cs typeface="+mn-cs"/>
                      </a:endParaRPr>
                    </a:p>
                    <a:p>
                      <a:pPr marL="0" marR="0" lvl="0" indent="0" algn="ctr" defTabSz="783087" rtl="0" eaLnBrk="1" fontAlgn="auto" latinLnBrk="0" hangingPunct="1">
                        <a:lnSpc>
                          <a:spcPct val="100000"/>
                        </a:lnSpc>
                        <a:spcBef>
                          <a:spcPts val="0"/>
                        </a:spcBef>
                        <a:spcAft>
                          <a:spcPts val="0"/>
                        </a:spcAft>
                        <a:buClrTx/>
                        <a:buSzTx/>
                        <a:buFontTx/>
                        <a:buNone/>
                        <a:tabLst/>
                        <a:defRPr/>
                      </a:pPr>
                      <a:r>
                        <a:rPr lang="en-US" sz="1600" b="0" kern="1200" noProof="0" dirty="0" smtClean="0">
                          <a:ln>
                            <a:solidFill>
                              <a:prstClr val="white">
                                <a:alpha val="0"/>
                              </a:prstClr>
                            </a:solidFill>
                          </a:ln>
                          <a:solidFill>
                            <a:schemeClr val="tx1"/>
                          </a:solidFill>
                          <a:latin typeface="Segoe Light"/>
                          <a:ea typeface="+mn-ea"/>
                          <a:cs typeface="+mn-cs"/>
                        </a:rPr>
                        <a:t>Uplift</a:t>
                      </a:r>
                      <a:r>
                        <a:rPr lang="en-US" sz="1600" b="0" kern="1200" baseline="0" noProof="0" dirty="0" smtClean="0">
                          <a:ln>
                            <a:solidFill>
                              <a:prstClr val="white">
                                <a:alpha val="0"/>
                              </a:prstClr>
                            </a:solidFill>
                          </a:ln>
                          <a:solidFill>
                            <a:schemeClr val="tx1"/>
                          </a:solidFill>
                          <a:latin typeface="Segoe Light"/>
                          <a:ea typeface="+mn-ea"/>
                          <a:cs typeface="+mn-cs"/>
                        </a:rPr>
                        <a:t> offer</a:t>
                      </a:r>
                      <a:endParaRPr lang="en-US" sz="1600" b="0" kern="1200" noProof="0" dirty="0" smtClean="0">
                        <a:ln>
                          <a:solidFill>
                            <a:prstClr val="white">
                              <a:alpha val="0"/>
                            </a:prstClr>
                          </a:solidFill>
                        </a:ln>
                        <a:solidFill>
                          <a:schemeClr val="tx1"/>
                        </a:solidFill>
                        <a:latin typeface="Segoe Light"/>
                        <a:ea typeface="+mn-ea"/>
                        <a:cs typeface="+mn-cs"/>
                      </a:endParaRPr>
                    </a:p>
                    <a:p>
                      <a:pPr marL="0" marR="0" lvl="0" indent="0" algn="ctr" defTabSz="783087" rtl="0" eaLnBrk="1" fontAlgn="auto" latinLnBrk="0" hangingPunct="1">
                        <a:lnSpc>
                          <a:spcPct val="100000"/>
                        </a:lnSpc>
                        <a:spcBef>
                          <a:spcPts val="0"/>
                        </a:spcBef>
                        <a:spcAft>
                          <a:spcPts val="0"/>
                        </a:spcAft>
                        <a:buClrTx/>
                        <a:buSzTx/>
                        <a:buFontTx/>
                        <a:buNone/>
                        <a:tabLst/>
                        <a:defRPr/>
                      </a:pPr>
                      <a:r>
                        <a:rPr lang="en-US" sz="1600" b="0" kern="1200" noProof="0" dirty="0" smtClean="0">
                          <a:ln>
                            <a:solidFill>
                              <a:prstClr val="white">
                                <a:alpha val="0"/>
                              </a:prstClr>
                            </a:solidFill>
                          </a:ln>
                          <a:solidFill>
                            <a:schemeClr val="tx1"/>
                          </a:solidFill>
                          <a:latin typeface="Segoe Light"/>
                          <a:ea typeface="+mn-ea"/>
                          <a:cs typeface="+mn-cs"/>
                        </a:rPr>
                        <a:t>Plan E4</a:t>
                      </a:r>
                    </a:p>
                  </a:txBody>
                  <a:tcPr marL="67232" marR="67232" marT="33616" marB="33616"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accent1"/>
                      </a:solidFill>
                      <a:prstDash val="sysDot"/>
                      <a:round/>
                      <a:headEnd type="none" w="med" len="med"/>
                      <a:tailEnd type="none" w="med" len="med"/>
                    </a:lnT>
                    <a:lnB w="28575" cap="flat" cmpd="sng" algn="ctr">
                      <a:solidFill>
                        <a:schemeClr val="bg1"/>
                      </a:solidFill>
                      <a:prstDash val="solid"/>
                      <a:round/>
                      <a:headEnd type="none" w="med" len="med"/>
                      <a:tailEnd type="none" w="med" len="med"/>
                    </a:lnB>
                    <a:solidFill>
                      <a:schemeClr val="accent6">
                        <a:lumMod val="40000"/>
                        <a:lumOff val="60000"/>
                      </a:schemeClr>
                    </a:solidFill>
                  </a:tcPr>
                </a:tc>
              </a:tr>
              <a:tr h="690199">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2000" b="0" dirty="0" smtClean="0">
                          <a:solidFill>
                            <a:schemeClr val="tx1"/>
                          </a:solidFill>
                        </a:rPr>
                        <a:t>Access, Excel</a:t>
                      </a:r>
                      <a:r>
                        <a:rPr lang="en-US" sz="2000" b="0" baseline="0" dirty="0" smtClean="0">
                          <a:solidFill>
                            <a:schemeClr val="tx1"/>
                          </a:solidFill>
                        </a:rPr>
                        <a:t>, Forms, Visio Services</a:t>
                      </a:r>
                      <a:endParaRPr lang="en-US" sz="2000" b="0" dirty="0" smtClean="0">
                        <a:solidFill>
                          <a:schemeClr val="tx1"/>
                        </a:solidFill>
                      </a:endParaRPr>
                    </a:p>
                    <a:p>
                      <a:endParaRPr lang="en-US" sz="2000" b="0" dirty="0">
                        <a:solidFill>
                          <a:schemeClr val="tx1"/>
                        </a:solidFill>
                      </a:endParaRPr>
                    </a:p>
                  </a:txBody>
                  <a:tcPr marL="67232" marR="67232" marT="33616" marB="33616">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solidFill>
                  </a:tcPr>
                </a:tc>
                <a:tc>
                  <a:txBody>
                    <a:bodyPr/>
                    <a:lstStyle/>
                    <a:p>
                      <a:pPr algn="ctr"/>
                      <a:endParaRPr lang="en-US" sz="1100" b="1" kern="1200" dirty="0">
                        <a:solidFill>
                          <a:schemeClr val="tx1"/>
                        </a:solidFill>
                        <a:latin typeface="+mn-lt"/>
                        <a:ea typeface="+mn-ea"/>
                        <a:cs typeface="+mn-cs"/>
                      </a:endParaRPr>
                    </a:p>
                  </a:txBody>
                  <a:tcPr marL="67232" marR="67232" marT="33616" marB="33616">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accent1"/>
                      </a:solidFill>
                      <a:prstDash val="sysDot"/>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rowSpan="8">
                  <a:txBody>
                    <a:bodyPr/>
                    <a:lstStyle/>
                    <a:p>
                      <a:pPr marL="0" marR="0" lvl="0" indent="0" algn="ctr" defTabSz="783087" rtl="0" eaLnBrk="1" fontAlgn="auto" latinLnBrk="0" hangingPunct="1">
                        <a:lnSpc>
                          <a:spcPct val="100000"/>
                        </a:lnSpc>
                        <a:spcBef>
                          <a:spcPts val="0"/>
                        </a:spcBef>
                        <a:spcAft>
                          <a:spcPts val="0"/>
                        </a:spcAft>
                        <a:buClrTx/>
                        <a:buSzTx/>
                        <a:buFontTx/>
                        <a:buNone/>
                        <a:tabLst/>
                        <a:defRPr/>
                      </a:pPr>
                      <a:endParaRPr lang="en-US" sz="1600" b="0" kern="1200" noProof="0" dirty="0" smtClean="0">
                        <a:ln>
                          <a:solidFill>
                            <a:prstClr val="white">
                              <a:alpha val="0"/>
                            </a:prstClr>
                          </a:solidFill>
                        </a:ln>
                        <a:solidFill>
                          <a:schemeClr val="tx1"/>
                        </a:solidFill>
                        <a:latin typeface="Segoe Light"/>
                        <a:ea typeface="+mn-ea"/>
                        <a:cs typeface="+mn-cs"/>
                      </a:endParaRPr>
                    </a:p>
                    <a:p>
                      <a:pPr marL="0" marR="0" lvl="0" indent="0" algn="ctr" defTabSz="783087" rtl="0" eaLnBrk="1" fontAlgn="auto" latinLnBrk="0" hangingPunct="1">
                        <a:lnSpc>
                          <a:spcPct val="100000"/>
                        </a:lnSpc>
                        <a:spcBef>
                          <a:spcPts val="0"/>
                        </a:spcBef>
                        <a:spcAft>
                          <a:spcPts val="0"/>
                        </a:spcAft>
                        <a:buClrTx/>
                        <a:buSzTx/>
                        <a:buFontTx/>
                        <a:buNone/>
                        <a:tabLst/>
                        <a:defRPr/>
                      </a:pPr>
                      <a:endParaRPr lang="en-US" sz="1600" b="0" kern="1200" noProof="0" dirty="0" smtClean="0">
                        <a:ln>
                          <a:solidFill>
                            <a:prstClr val="white">
                              <a:alpha val="0"/>
                            </a:prstClr>
                          </a:solidFill>
                        </a:ln>
                        <a:solidFill>
                          <a:schemeClr val="tx1"/>
                        </a:solidFill>
                        <a:latin typeface="Segoe Light"/>
                        <a:ea typeface="+mn-ea"/>
                        <a:cs typeface="+mn-cs"/>
                      </a:endParaRPr>
                    </a:p>
                    <a:p>
                      <a:pPr marL="0" marR="0" lvl="0" indent="0" algn="ctr" defTabSz="783087" rtl="0" eaLnBrk="1" fontAlgn="auto" latinLnBrk="0" hangingPunct="1">
                        <a:lnSpc>
                          <a:spcPct val="100000"/>
                        </a:lnSpc>
                        <a:spcBef>
                          <a:spcPts val="0"/>
                        </a:spcBef>
                        <a:spcAft>
                          <a:spcPts val="0"/>
                        </a:spcAft>
                        <a:buClrTx/>
                        <a:buSzTx/>
                        <a:buFontTx/>
                        <a:buNone/>
                        <a:tabLst/>
                        <a:defRPr/>
                      </a:pPr>
                      <a:endParaRPr lang="en-US" sz="1600" b="0" kern="1200" noProof="0" dirty="0" smtClean="0">
                        <a:ln>
                          <a:solidFill>
                            <a:prstClr val="white">
                              <a:alpha val="0"/>
                            </a:prstClr>
                          </a:solidFill>
                        </a:ln>
                        <a:solidFill>
                          <a:schemeClr val="tx1"/>
                        </a:solidFill>
                        <a:latin typeface="Segoe Light"/>
                        <a:ea typeface="+mn-ea"/>
                        <a:cs typeface="+mn-cs"/>
                      </a:endParaRPr>
                    </a:p>
                    <a:p>
                      <a:pPr marL="0" marR="0" lvl="0" indent="0" algn="ctr" defTabSz="783087" rtl="0" eaLnBrk="1" fontAlgn="auto" latinLnBrk="0" hangingPunct="1">
                        <a:lnSpc>
                          <a:spcPct val="100000"/>
                        </a:lnSpc>
                        <a:spcBef>
                          <a:spcPts val="0"/>
                        </a:spcBef>
                        <a:spcAft>
                          <a:spcPts val="0"/>
                        </a:spcAft>
                        <a:buClrTx/>
                        <a:buSzTx/>
                        <a:buFontTx/>
                        <a:buNone/>
                        <a:tabLst/>
                        <a:defRPr/>
                      </a:pPr>
                      <a:endParaRPr lang="en-US" sz="1600" b="0" kern="1200" noProof="0" dirty="0" smtClean="0">
                        <a:ln>
                          <a:solidFill>
                            <a:prstClr val="white">
                              <a:alpha val="0"/>
                            </a:prstClr>
                          </a:solidFill>
                        </a:ln>
                        <a:solidFill>
                          <a:schemeClr val="tx1"/>
                        </a:solidFill>
                        <a:latin typeface="Segoe Light"/>
                        <a:ea typeface="+mn-ea"/>
                        <a:cs typeface="+mn-cs"/>
                      </a:endParaRPr>
                    </a:p>
                    <a:p>
                      <a:pPr marL="0" marR="0" lvl="0" indent="0" algn="ctr" defTabSz="783087" rtl="0" eaLnBrk="1" fontAlgn="auto" latinLnBrk="0" hangingPunct="1">
                        <a:lnSpc>
                          <a:spcPct val="100000"/>
                        </a:lnSpc>
                        <a:spcBef>
                          <a:spcPts val="0"/>
                        </a:spcBef>
                        <a:spcAft>
                          <a:spcPts val="0"/>
                        </a:spcAft>
                        <a:buClrTx/>
                        <a:buSzTx/>
                        <a:buFontTx/>
                        <a:buNone/>
                        <a:tabLst/>
                        <a:defRPr/>
                      </a:pPr>
                      <a:endParaRPr lang="en-US" sz="1600" b="0" kern="1200" noProof="0" dirty="0" smtClean="0">
                        <a:ln>
                          <a:solidFill>
                            <a:prstClr val="white">
                              <a:alpha val="0"/>
                            </a:prstClr>
                          </a:solidFill>
                        </a:ln>
                        <a:solidFill>
                          <a:schemeClr val="tx1"/>
                        </a:solidFill>
                        <a:latin typeface="Segoe Light"/>
                        <a:ea typeface="+mn-ea"/>
                        <a:cs typeface="+mn-cs"/>
                      </a:endParaRPr>
                    </a:p>
                    <a:p>
                      <a:pPr marL="0" marR="0" lvl="0" indent="0" algn="ctr" defTabSz="783087" rtl="0" eaLnBrk="1" fontAlgn="auto" latinLnBrk="0" hangingPunct="1">
                        <a:lnSpc>
                          <a:spcPct val="100000"/>
                        </a:lnSpc>
                        <a:spcBef>
                          <a:spcPts val="0"/>
                        </a:spcBef>
                        <a:spcAft>
                          <a:spcPts val="0"/>
                        </a:spcAft>
                        <a:buClrTx/>
                        <a:buSzTx/>
                        <a:buFontTx/>
                        <a:buNone/>
                        <a:tabLst/>
                        <a:defRPr/>
                      </a:pPr>
                      <a:endParaRPr lang="en-US" sz="1600" b="0" kern="1200" noProof="0" dirty="0" smtClean="0">
                        <a:ln>
                          <a:solidFill>
                            <a:prstClr val="white">
                              <a:alpha val="0"/>
                            </a:prstClr>
                          </a:solidFill>
                        </a:ln>
                        <a:solidFill>
                          <a:schemeClr val="tx1"/>
                        </a:solidFill>
                        <a:latin typeface="Segoe Light"/>
                        <a:ea typeface="+mn-ea"/>
                        <a:cs typeface="+mn-cs"/>
                      </a:endParaRPr>
                    </a:p>
                    <a:p>
                      <a:pPr marL="0" marR="0" lvl="0" indent="0" algn="ctr" defTabSz="783087" rtl="0" eaLnBrk="1" fontAlgn="auto" latinLnBrk="0" hangingPunct="1">
                        <a:lnSpc>
                          <a:spcPct val="100000"/>
                        </a:lnSpc>
                        <a:spcBef>
                          <a:spcPts val="0"/>
                        </a:spcBef>
                        <a:spcAft>
                          <a:spcPts val="0"/>
                        </a:spcAft>
                        <a:buClrTx/>
                        <a:buSzTx/>
                        <a:buFontTx/>
                        <a:buNone/>
                        <a:tabLst/>
                        <a:defRPr/>
                      </a:pPr>
                      <a:endParaRPr lang="en-US" sz="1600" b="0" kern="1200" noProof="0" dirty="0" smtClean="0">
                        <a:ln>
                          <a:solidFill>
                            <a:prstClr val="white">
                              <a:alpha val="0"/>
                            </a:prstClr>
                          </a:solidFill>
                        </a:ln>
                        <a:solidFill>
                          <a:schemeClr val="tx1"/>
                        </a:solidFill>
                        <a:latin typeface="Segoe Light"/>
                        <a:ea typeface="+mn-ea"/>
                        <a:cs typeface="+mn-cs"/>
                      </a:endParaRPr>
                    </a:p>
                    <a:p>
                      <a:pPr marL="0" marR="0" lvl="0" indent="0" algn="ctr" defTabSz="783087" rtl="0" eaLnBrk="1" fontAlgn="auto" latinLnBrk="0" hangingPunct="1">
                        <a:lnSpc>
                          <a:spcPct val="100000"/>
                        </a:lnSpc>
                        <a:spcBef>
                          <a:spcPts val="0"/>
                        </a:spcBef>
                        <a:spcAft>
                          <a:spcPts val="0"/>
                        </a:spcAft>
                        <a:buClrTx/>
                        <a:buSzTx/>
                        <a:buFontTx/>
                        <a:buNone/>
                        <a:tabLst/>
                        <a:defRPr/>
                      </a:pPr>
                      <a:endParaRPr lang="en-US" sz="1600" b="0" kern="1200" noProof="0" dirty="0" smtClean="0">
                        <a:ln>
                          <a:solidFill>
                            <a:prstClr val="white">
                              <a:alpha val="0"/>
                            </a:prstClr>
                          </a:solidFill>
                        </a:ln>
                        <a:solidFill>
                          <a:schemeClr val="tx1"/>
                        </a:solidFill>
                        <a:latin typeface="Segoe Light"/>
                        <a:ea typeface="+mn-ea"/>
                        <a:cs typeface="+mn-cs"/>
                      </a:endParaRPr>
                    </a:p>
                    <a:p>
                      <a:pPr marL="0" marR="0" lvl="0" indent="0" algn="ctr" defTabSz="783087" rtl="0" eaLnBrk="1" fontAlgn="auto" latinLnBrk="0" hangingPunct="1">
                        <a:lnSpc>
                          <a:spcPct val="100000"/>
                        </a:lnSpc>
                        <a:spcBef>
                          <a:spcPts val="0"/>
                        </a:spcBef>
                        <a:spcAft>
                          <a:spcPts val="0"/>
                        </a:spcAft>
                        <a:buClrTx/>
                        <a:buSzTx/>
                        <a:buFontTx/>
                        <a:buNone/>
                        <a:tabLst/>
                        <a:defRPr/>
                      </a:pPr>
                      <a:endParaRPr lang="en-US" sz="1600" b="0" kern="1200" noProof="0" dirty="0" smtClean="0">
                        <a:ln>
                          <a:solidFill>
                            <a:prstClr val="white">
                              <a:alpha val="0"/>
                            </a:prstClr>
                          </a:solidFill>
                        </a:ln>
                        <a:solidFill>
                          <a:schemeClr val="tx1"/>
                        </a:solidFill>
                        <a:latin typeface="Segoe Light"/>
                        <a:ea typeface="+mn-ea"/>
                        <a:cs typeface="+mn-cs"/>
                      </a:endParaRPr>
                    </a:p>
                    <a:p>
                      <a:pPr marL="0" marR="0" lvl="0" indent="0" algn="ctr" defTabSz="783087" rtl="0" eaLnBrk="1" fontAlgn="auto" latinLnBrk="0" hangingPunct="1">
                        <a:lnSpc>
                          <a:spcPct val="100000"/>
                        </a:lnSpc>
                        <a:spcBef>
                          <a:spcPts val="0"/>
                        </a:spcBef>
                        <a:spcAft>
                          <a:spcPts val="0"/>
                        </a:spcAft>
                        <a:buClrTx/>
                        <a:buSzTx/>
                        <a:buFontTx/>
                        <a:buNone/>
                        <a:tabLst/>
                        <a:defRPr/>
                      </a:pPr>
                      <a:r>
                        <a:rPr lang="en-US" sz="1600" b="0" kern="1200" noProof="0" dirty="0" smtClean="0">
                          <a:ln>
                            <a:solidFill>
                              <a:prstClr val="white">
                                <a:alpha val="0"/>
                              </a:prstClr>
                            </a:solidFill>
                          </a:ln>
                          <a:solidFill>
                            <a:schemeClr val="tx1"/>
                          </a:solidFill>
                          <a:latin typeface="Segoe Light"/>
                          <a:ea typeface="+mn-ea"/>
                          <a:cs typeface="+mn-cs"/>
                        </a:rPr>
                        <a:t>Option 2</a:t>
                      </a:r>
                    </a:p>
                    <a:p>
                      <a:pPr marL="0" marR="0" lvl="0" indent="0" algn="ctr" defTabSz="783087" rtl="0" eaLnBrk="1" fontAlgn="auto" latinLnBrk="0" hangingPunct="1">
                        <a:lnSpc>
                          <a:spcPct val="100000"/>
                        </a:lnSpc>
                        <a:spcBef>
                          <a:spcPts val="0"/>
                        </a:spcBef>
                        <a:spcAft>
                          <a:spcPts val="0"/>
                        </a:spcAft>
                        <a:buClrTx/>
                        <a:buSzTx/>
                        <a:buFontTx/>
                        <a:buNone/>
                        <a:tabLst/>
                        <a:defRPr/>
                      </a:pPr>
                      <a:r>
                        <a:rPr lang="en-US" sz="1600" b="0" kern="1200" noProof="0" dirty="0" smtClean="0">
                          <a:ln>
                            <a:solidFill>
                              <a:prstClr val="white">
                                <a:alpha val="0"/>
                              </a:prstClr>
                            </a:solidFill>
                          </a:ln>
                          <a:solidFill>
                            <a:schemeClr val="tx1"/>
                          </a:solidFill>
                          <a:latin typeface="Segoe Light"/>
                          <a:ea typeface="+mn-ea"/>
                          <a:cs typeface="+mn-cs"/>
                        </a:rPr>
                        <a:t>E3</a:t>
                      </a:r>
                    </a:p>
                  </a:txBody>
                  <a:tcPr marL="67232" marR="67232" marT="33616" marB="33616"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accent1"/>
                      </a:solidFill>
                      <a:prstDash val="sysDot"/>
                      <a:round/>
                      <a:headEnd type="none" w="med" len="med"/>
                      <a:tailEnd type="none" w="med" len="med"/>
                    </a:lnT>
                    <a:lnB w="28575" cap="flat" cmpd="sng" algn="ctr">
                      <a:solidFill>
                        <a:schemeClr val="bg1"/>
                      </a:solidFill>
                      <a:prstDash val="solid"/>
                      <a:round/>
                      <a:headEnd type="none" w="med" len="med"/>
                      <a:tailEnd type="none" w="med" len="med"/>
                    </a:lnB>
                    <a:solidFill>
                      <a:schemeClr val="accent5"/>
                    </a:solidFill>
                  </a:tcPr>
                </a:tc>
                <a:tc vMerge="1">
                  <a:txBody>
                    <a:bodyPr/>
                    <a:lstStyle/>
                    <a:p>
                      <a:endParaRPr lang="en-US" b="0" dirty="0">
                        <a:solidFill>
                          <a:schemeClr val="bg1"/>
                        </a:solidFill>
                      </a:endParaRP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solidFill>
                  </a:tcPr>
                </a:tc>
              </a:tr>
              <a:tr h="379380">
                <a:tc>
                  <a:txBody>
                    <a:bodyPr/>
                    <a:lstStyle/>
                    <a:p>
                      <a:r>
                        <a:rPr lang="en-US" sz="2000" b="0" dirty="0" smtClean="0">
                          <a:solidFill>
                            <a:schemeClr val="tx1"/>
                          </a:solidFill>
                        </a:rPr>
                        <a:t>Voicemail &amp; Compliance Archiving</a:t>
                      </a:r>
                      <a:endParaRPr lang="en-US" sz="2000" b="0" dirty="0">
                        <a:solidFill>
                          <a:schemeClr val="tx1"/>
                        </a:solidFill>
                      </a:endParaRPr>
                    </a:p>
                  </a:txBody>
                  <a:tcPr marL="67232" marR="67232" marT="33616" marB="33616">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solidFill>
                  </a:tcPr>
                </a:tc>
                <a:tc>
                  <a:txBody>
                    <a:bodyPr/>
                    <a:lstStyle/>
                    <a:p>
                      <a:endParaRPr lang="en-US" sz="1600" b="0" dirty="0">
                        <a:solidFill>
                          <a:schemeClr val="bg1"/>
                        </a:solidFill>
                      </a:endParaRPr>
                    </a:p>
                  </a:txBody>
                  <a:tcPr marL="67232" marR="67232" marT="33616" marB="33616">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vMerge="1">
                  <a:txBody>
                    <a:bodyPr/>
                    <a:lstStyle/>
                    <a:p>
                      <a:endParaRPr lang="en-US" b="0" dirty="0">
                        <a:solidFill>
                          <a:schemeClr val="bg1"/>
                        </a:solidFill>
                      </a:endParaRP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solidFill>
                  </a:tcPr>
                </a:tc>
                <a:tc vMerge="1">
                  <a:txBody>
                    <a:bodyPr/>
                    <a:lstStyle/>
                    <a:p>
                      <a:endParaRPr lang="en-US" b="0" dirty="0">
                        <a:solidFill>
                          <a:schemeClr val="bg1"/>
                        </a:solidFill>
                      </a:endParaRP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solidFill>
                  </a:tcPr>
                </a:tc>
              </a:tr>
              <a:tr h="1173300">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3600" b="0" dirty="0" smtClean="0">
                          <a:solidFill>
                            <a:schemeClr val="accent6">
                              <a:lumMod val="50000"/>
                            </a:schemeClr>
                          </a:solidFill>
                        </a:rPr>
                        <a:t>Office 365 </a:t>
                      </a:r>
                      <a:r>
                        <a:rPr lang="en-US" sz="3600" b="0" dirty="0" err="1" smtClean="0">
                          <a:solidFill>
                            <a:schemeClr val="accent6">
                              <a:lumMod val="50000"/>
                            </a:schemeClr>
                          </a:solidFill>
                        </a:rPr>
                        <a:t>ProPlus</a:t>
                      </a:r>
                      <a:endParaRPr lang="en-US" sz="3600" b="0" dirty="0" smtClean="0">
                        <a:solidFill>
                          <a:schemeClr val="accent6">
                            <a:lumMod val="50000"/>
                          </a:schemeClr>
                        </a:solidFill>
                      </a:endParaRPr>
                    </a:p>
                  </a:txBody>
                  <a:tcPr marL="67232" marR="67232" marT="33616" marB="33616">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solidFill>
                  </a:tcPr>
                </a:tc>
                <a:tc>
                  <a:txBody>
                    <a:bodyPr/>
                    <a:lstStyle/>
                    <a:p>
                      <a:pPr algn="ctr"/>
                      <a:r>
                        <a:rPr lang="en-US" sz="1800" b="0" dirty="0" smtClean="0">
                          <a:solidFill>
                            <a:schemeClr val="tx1"/>
                          </a:solidFill>
                        </a:rPr>
                        <a:t>Student</a:t>
                      </a:r>
                      <a:r>
                        <a:rPr lang="en-US" sz="1800" b="0" baseline="0" dirty="0" smtClean="0">
                          <a:solidFill>
                            <a:schemeClr val="tx1"/>
                          </a:solidFill>
                        </a:rPr>
                        <a:t> and Teacher Advantage</a:t>
                      </a:r>
                    </a:p>
                    <a:p>
                      <a:pPr algn="ctr"/>
                      <a:r>
                        <a:rPr lang="en-US" sz="1400" b="1" baseline="0" dirty="0" smtClean="0">
                          <a:solidFill>
                            <a:schemeClr val="tx1"/>
                          </a:solidFill>
                        </a:rPr>
                        <a:t>*</a:t>
                      </a:r>
                      <a:r>
                        <a:rPr lang="en-US" sz="1200" b="1" baseline="0" dirty="0" smtClean="0">
                          <a:solidFill>
                            <a:schemeClr val="tx1"/>
                          </a:solidFill>
                        </a:rPr>
                        <a:t>No Additional Cost</a:t>
                      </a:r>
                      <a:endParaRPr lang="en-US" sz="1200" b="1" dirty="0" smtClean="0">
                        <a:solidFill>
                          <a:schemeClr val="tx1"/>
                        </a:solidFill>
                      </a:endParaRPr>
                    </a:p>
                    <a:p>
                      <a:endParaRPr lang="en-US" sz="1600" b="0" dirty="0">
                        <a:solidFill>
                          <a:schemeClr val="bg1"/>
                        </a:solidFill>
                      </a:endParaRPr>
                    </a:p>
                  </a:txBody>
                  <a:tcPr marL="67232" marR="67232" marT="33616" marB="33616">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accent1"/>
                      </a:solidFill>
                      <a:prstDash val="sysDot"/>
                      <a:round/>
                      <a:headEnd type="none" w="med" len="med"/>
                      <a:tailEnd type="none" w="med" len="med"/>
                    </a:lnB>
                    <a:solidFill>
                      <a:schemeClr val="tx2">
                        <a:lumMod val="40000"/>
                        <a:lumOff val="60000"/>
                      </a:schemeClr>
                    </a:solidFill>
                  </a:tcPr>
                </a:tc>
                <a:tc vMerge="1">
                  <a:txBody>
                    <a:bodyPr/>
                    <a:lstStyle/>
                    <a:p>
                      <a:endParaRPr lang="en-US" b="0" dirty="0">
                        <a:solidFill>
                          <a:schemeClr val="bg1"/>
                        </a:solidFill>
                      </a:endParaRP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solidFill>
                  </a:tcPr>
                </a:tc>
                <a:tc vMerge="1">
                  <a:txBody>
                    <a:bodyPr/>
                    <a:lstStyle/>
                    <a:p>
                      <a:endParaRPr lang="en-US" b="0" dirty="0">
                        <a:solidFill>
                          <a:schemeClr val="bg1"/>
                        </a:solidFill>
                      </a:endParaRP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solidFill>
                  </a:tcPr>
                </a:tc>
              </a:tr>
              <a:tr h="379380">
                <a:tc>
                  <a:txBody>
                    <a:bodyPr/>
                    <a:lstStyle/>
                    <a:p>
                      <a:r>
                        <a:rPr lang="en-US" sz="2000" b="0" dirty="0" smtClean="0">
                          <a:solidFill>
                            <a:schemeClr val="tx1"/>
                          </a:solidFill>
                        </a:rPr>
                        <a:t>Office Web Apps</a:t>
                      </a:r>
                      <a:endParaRPr lang="en-US" sz="2000" b="0" dirty="0">
                        <a:solidFill>
                          <a:schemeClr val="tx1"/>
                        </a:solidFill>
                      </a:endParaRPr>
                    </a:p>
                  </a:txBody>
                  <a:tcPr marL="67232" marR="67232" marT="33616" marB="33616">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solidFill>
                  </a:tcPr>
                </a:tc>
                <a:tc rowSpan="5">
                  <a:txBody>
                    <a:bodyPr/>
                    <a:lstStyle/>
                    <a:p>
                      <a:pPr algn="ctr" defTabSz="783087"/>
                      <a:endParaRPr lang="en-US" sz="1600" b="0" dirty="0" smtClean="0">
                        <a:ln>
                          <a:solidFill>
                            <a:prstClr val="white">
                              <a:alpha val="0"/>
                            </a:prstClr>
                          </a:solidFill>
                        </a:ln>
                        <a:solidFill>
                          <a:schemeClr val="tx1"/>
                        </a:solidFill>
                        <a:latin typeface="Segoe Light"/>
                      </a:endParaRPr>
                    </a:p>
                    <a:p>
                      <a:pPr algn="ctr" defTabSz="783087"/>
                      <a:r>
                        <a:rPr lang="en-US" sz="1600" b="0" dirty="0" smtClean="0">
                          <a:ln>
                            <a:solidFill>
                              <a:prstClr val="white">
                                <a:alpha val="0"/>
                              </a:prstClr>
                            </a:solidFill>
                          </a:ln>
                          <a:solidFill>
                            <a:schemeClr val="tx1"/>
                          </a:solidFill>
                          <a:latin typeface="Segoe Light"/>
                        </a:rPr>
                        <a:t>Option 1</a:t>
                      </a:r>
                    </a:p>
                    <a:p>
                      <a:pPr algn="ctr" defTabSz="783087"/>
                      <a:r>
                        <a:rPr lang="en-US" sz="1600" b="0" dirty="0" smtClean="0">
                          <a:ln>
                            <a:solidFill>
                              <a:prstClr val="white">
                                <a:alpha val="0"/>
                              </a:prstClr>
                            </a:solidFill>
                          </a:ln>
                          <a:solidFill>
                            <a:schemeClr val="tx1"/>
                          </a:solidFill>
                          <a:latin typeface="Segoe Light"/>
                        </a:rPr>
                        <a:t>E1</a:t>
                      </a:r>
                    </a:p>
                  </a:txBody>
                  <a:tcPr marL="67232" marR="67232" marT="33616" marB="33616"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accent1"/>
                      </a:solidFill>
                      <a:prstDash val="sysDot"/>
                      <a:round/>
                      <a:headEnd type="none" w="med" len="med"/>
                      <a:tailEnd type="none" w="med" len="med"/>
                    </a:lnT>
                    <a:lnB w="28575" cap="flat" cmpd="sng" algn="ctr">
                      <a:solidFill>
                        <a:schemeClr val="bg1"/>
                      </a:solidFill>
                      <a:prstDash val="solid"/>
                      <a:round/>
                      <a:headEnd type="none" w="med" len="med"/>
                      <a:tailEnd type="none" w="med" len="med"/>
                    </a:lnB>
                    <a:solidFill>
                      <a:schemeClr val="tx2">
                        <a:lumMod val="40000"/>
                        <a:lumOff val="60000"/>
                      </a:schemeClr>
                    </a:solidFill>
                  </a:tcPr>
                </a:tc>
                <a:tc vMerge="1">
                  <a:txBody>
                    <a:bodyPr/>
                    <a:lstStyle/>
                    <a:p>
                      <a:endParaRPr lang="en-US" b="0" dirty="0">
                        <a:solidFill>
                          <a:schemeClr val="bg1"/>
                        </a:solidFill>
                      </a:endParaRP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solidFill>
                  </a:tcPr>
                </a:tc>
                <a:tc vMerge="1">
                  <a:txBody>
                    <a:bodyPr/>
                    <a:lstStyle/>
                    <a:p>
                      <a:endParaRPr lang="en-US" b="0" dirty="0">
                        <a:solidFill>
                          <a:schemeClr val="bg1"/>
                        </a:solidFill>
                      </a:endParaRP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solidFill>
                  </a:tcPr>
                </a:tc>
              </a:tr>
              <a:tr h="690199">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2000" b="0" dirty="0" smtClean="0">
                          <a:solidFill>
                            <a:schemeClr val="tx1"/>
                          </a:solidFill>
                        </a:rPr>
                        <a:t>IM &amp; Presence (</a:t>
                      </a:r>
                      <a:r>
                        <a:rPr lang="en-US" sz="2000" b="0" dirty="0" err="1" smtClean="0">
                          <a:solidFill>
                            <a:schemeClr val="tx1"/>
                          </a:solidFill>
                        </a:rPr>
                        <a:t>lync</a:t>
                      </a:r>
                      <a:r>
                        <a:rPr lang="en-US" sz="2000" b="0" dirty="0" smtClean="0">
                          <a:solidFill>
                            <a:schemeClr val="tx1"/>
                          </a:solidFill>
                        </a:rPr>
                        <a:t> - skyp</a:t>
                      </a:r>
                      <a:r>
                        <a:rPr lang="en-US" sz="2000" b="0" baseline="0" dirty="0" smtClean="0">
                          <a:solidFill>
                            <a:schemeClr val="tx1"/>
                          </a:solidFill>
                        </a:rPr>
                        <a:t>e for business)</a:t>
                      </a:r>
                      <a:endParaRPr lang="en-US" sz="2000" b="0" dirty="0" smtClean="0">
                        <a:solidFill>
                          <a:schemeClr val="tx1"/>
                        </a:solidFill>
                      </a:endParaRPr>
                    </a:p>
                    <a:p>
                      <a:endParaRPr lang="en-US" sz="2000" b="0" dirty="0">
                        <a:solidFill>
                          <a:schemeClr val="tx1"/>
                        </a:solidFill>
                      </a:endParaRPr>
                    </a:p>
                  </a:txBody>
                  <a:tcPr marL="67232" marR="67232" marT="33616" marB="33616">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solidFill>
                  </a:tcPr>
                </a:tc>
                <a:tc vMerge="1">
                  <a:txBody>
                    <a:bodyPr/>
                    <a:lstStyle/>
                    <a:p>
                      <a:endParaRPr lang="en-US" b="0" dirty="0">
                        <a:solidFill>
                          <a:schemeClr val="bg1"/>
                        </a:solidFill>
                      </a:endParaRP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solidFill>
                  </a:tcPr>
                </a:tc>
                <a:tc vMerge="1">
                  <a:txBody>
                    <a:bodyPr/>
                    <a:lstStyle/>
                    <a:p>
                      <a:endParaRPr lang="en-US" b="0" dirty="0">
                        <a:solidFill>
                          <a:schemeClr val="bg1"/>
                        </a:solidFill>
                      </a:endParaRP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solidFill>
                  </a:tcPr>
                </a:tc>
                <a:tc vMerge="1">
                  <a:txBody>
                    <a:bodyPr/>
                    <a:lstStyle/>
                    <a:p>
                      <a:endParaRPr lang="en-US" b="0" dirty="0">
                        <a:solidFill>
                          <a:schemeClr val="bg1"/>
                        </a:solidFill>
                      </a:endParaRP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solidFill>
                  </a:tcPr>
                </a:tc>
              </a:tr>
              <a:tr h="379380">
                <a:tc>
                  <a:txBody>
                    <a:bodyPr/>
                    <a:lstStyle/>
                    <a:p>
                      <a:r>
                        <a:rPr lang="en-US" sz="2000" b="0" dirty="0" smtClean="0">
                          <a:solidFill>
                            <a:schemeClr val="tx1"/>
                          </a:solidFill>
                        </a:rPr>
                        <a:t>Collaboration Portal (</a:t>
                      </a:r>
                      <a:r>
                        <a:rPr lang="en-US" sz="2000" b="0" dirty="0" err="1" smtClean="0">
                          <a:solidFill>
                            <a:schemeClr val="tx1"/>
                          </a:solidFill>
                        </a:rPr>
                        <a:t>Sharepoint</a:t>
                      </a:r>
                      <a:r>
                        <a:rPr lang="en-US" sz="2000" b="0" dirty="0" smtClean="0">
                          <a:solidFill>
                            <a:schemeClr val="tx1"/>
                          </a:solidFill>
                        </a:rPr>
                        <a:t>/Yammer)</a:t>
                      </a:r>
                      <a:endParaRPr lang="en-US" sz="2000" b="0" dirty="0">
                        <a:solidFill>
                          <a:schemeClr val="tx1"/>
                        </a:solidFill>
                      </a:endParaRPr>
                    </a:p>
                  </a:txBody>
                  <a:tcPr marL="67232" marR="67232" marT="33616" marB="33616">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solidFill>
                  </a:tcPr>
                </a:tc>
                <a:tc vMerge="1">
                  <a:txBody>
                    <a:bodyPr/>
                    <a:lstStyle/>
                    <a:p>
                      <a:endParaRPr lang="en-US" b="0" dirty="0">
                        <a:solidFill>
                          <a:schemeClr val="bg1"/>
                        </a:solidFill>
                      </a:endParaRP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solidFill>
                  </a:tcPr>
                </a:tc>
                <a:tc vMerge="1">
                  <a:txBody>
                    <a:bodyPr/>
                    <a:lstStyle/>
                    <a:p>
                      <a:endParaRPr lang="en-US" b="0" dirty="0">
                        <a:solidFill>
                          <a:schemeClr val="bg1"/>
                        </a:solidFill>
                      </a:endParaRP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solidFill>
                  </a:tcPr>
                </a:tc>
                <a:tc vMerge="1">
                  <a:txBody>
                    <a:bodyPr/>
                    <a:lstStyle/>
                    <a:p>
                      <a:endParaRPr lang="en-US" b="0" dirty="0">
                        <a:solidFill>
                          <a:schemeClr val="bg1"/>
                        </a:solidFill>
                      </a:endParaRP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solidFill>
                  </a:tcPr>
                </a:tc>
              </a:tr>
              <a:tr h="379380">
                <a:tc>
                  <a:txBody>
                    <a:bodyPr/>
                    <a:lstStyle/>
                    <a:p>
                      <a:r>
                        <a:rPr lang="en-US" sz="2000" b="0" dirty="0" smtClean="0">
                          <a:solidFill>
                            <a:schemeClr val="tx1"/>
                          </a:solidFill>
                        </a:rPr>
                        <a:t>Conference (</a:t>
                      </a:r>
                      <a:r>
                        <a:rPr lang="en-US" sz="2000" b="0" dirty="0" err="1" smtClean="0">
                          <a:solidFill>
                            <a:schemeClr val="tx1"/>
                          </a:solidFill>
                        </a:rPr>
                        <a:t>lync</a:t>
                      </a:r>
                      <a:r>
                        <a:rPr lang="en-US" sz="2000" b="0" dirty="0" smtClean="0">
                          <a:solidFill>
                            <a:schemeClr val="tx1"/>
                          </a:solidFill>
                        </a:rPr>
                        <a:t> - skyp</a:t>
                      </a:r>
                      <a:r>
                        <a:rPr lang="en-US" sz="2000" b="0" baseline="0" dirty="0" smtClean="0">
                          <a:solidFill>
                            <a:schemeClr val="tx1"/>
                          </a:solidFill>
                        </a:rPr>
                        <a:t>e for business)</a:t>
                      </a:r>
                      <a:endParaRPr lang="en-US" sz="2000" b="0" dirty="0">
                        <a:solidFill>
                          <a:schemeClr val="tx1"/>
                        </a:solidFill>
                      </a:endParaRPr>
                    </a:p>
                  </a:txBody>
                  <a:tcPr marL="67232" marR="67232" marT="33616" marB="33616">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solidFill>
                  </a:tcPr>
                </a:tc>
                <a:tc vMerge="1">
                  <a:txBody>
                    <a:bodyPr/>
                    <a:lstStyle/>
                    <a:p>
                      <a:endParaRPr lang="en-US" b="0" dirty="0">
                        <a:solidFill>
                          <a:schemeClr val="bg1"/>
                        </a:solidFill>
                      </a:endParaRP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solidFill>
                  </a:tcPr>
                </a:tc>
                <a:tc vMerge="1">
                  <a:txBody>
                    <a:bodyPr/>
                    <a:lstStyle/>
                    <a:p>
                      <a:endParaRPr lang="en-US" b="0" dirty="0">
                        <a:solidFill>
                          <a:schemeClr val="bg1"/>
                        </a:solidFill>
                      </a:endParaRP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solidFill>
                  </a:tcPr>
                </a:tc>
                <a:tc vMerge="1">
                  <a:txBody>
                    <a:bodyPr/>
                    <a:lstStyle/>
                    <a:p>
                      <a:endParaRPr lang="en-US" b="0" dirty="0">
                        <a:solidFill>
                          <a:schemeClr val="bg1"/>
                        </a:solidFill>
                      </a:endParaRP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solidFill>
                  </a:tcPr>
                </a:tc>
              </a:tr>
              <a:tr h="690199">
                <a:tc>
                  <a:txBody>
                    <a:bodyPr/>
                    <a:lstStyle/>
                    <a:p>
                      <a:r>
                        <a:rPr lang="en-US" sz="2000" b="0" dirty="0" smtClean="0">
                          <a:solidFill>
                            <a:schemeClr val="tx1"/>
                          </a:solidFill>
                        </a:rPr>
                        <a:t>Email, calendar, AV/VS,</a:t>
                      </a:r>
                      <a:r>
                        <a:rPr lang="en-US" sz="2000" b="0" baseline="0" dirty="0" smtClean="0">
                          <a:solidFill>
                            <a:schemeClr val="tx1"/>
                          </a:solidFill>
                        </a:rPr>
                        <a:t> Personal Archive, unlimited personal storage, Exchange online/ OneDrive for Business</a:t>
                      </a:r>
                      <a:endParaRPr lang="en-US" sz="2000" b="0" dirty="0">
                        <a:solidFill>
                          <a:schemeClr val="tx1"/>
                        </a:solidFill>
                      </a:endParaRPr>
                    </a:p>
                  </a:txBody>
                  <a:tcPr marL="67232" marR="67232" marT="33616" marB="33616">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solidFill>
                      <a:schemeClr val="accent1"/>
                    </a:solidFill>
                  </a:tcPr>
                </a:tc>
                <a:tc vMerge="1">
                  <a:txBody>
                    <a:bodyPr/>
                    <a:lstStyle/>
                    <a:p>
                      <a:endParaRPr lang="en-US" b="0" dirty="0">
                        <a:solidFill>
                          <a:schemeClr val="bg1"/>
                        </a:solidFill>
                      </a:endParaRP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solidFill>
                      <a:schemeClr val="accent1"/>
                    </a:solidFill>
                  </a:tcPr>
                </a:tc>
                <a:tc vMerge="1">
                  <a:txBody>
                    <a:bodyPr/>
                    <a:lstStyle/>
                    <a:p>
                      <a:endParaRPr lang="en-US" b="0" dirty="0">
                        <a:solidFill>
                          <a:schemeClr val="bg1"/>
                        </a:solidFill>
                      </a:endParaRP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solidFill>
                      <a:schemeClr val="accent1"/>
                    </a:solidFill>
                  </a:tcPr>
                </a:tc>
                <a:tc vMerge="1">
                  <a:txBody>
                    <a:bodyPr/>
                    <a:lstStyle/>
                    <a:p>
                      <a:endParaRPr lang="en-US" b="0" dirty="0">
                        <a:solidFill>
                          <a:schemeClr val="bg1"/>
                        </a:solidFill>
                      </a:endParaRP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solidFill>
                      <a:schemeClr val="accent1"/>
                    </a:solidFill>
                  </a:tcPr>
                </a:tc>
              </a:tr>
            </a:tbl>
          </a:graphicData>
        </a:graphic>
      </p:graphicFrame>
      <mc:AlternateContent xmlns:mc="http://schemas.openxmlformats.org/markup-compatibility/2006" xmlns:p14="http://schemas.microsoft.com/office/powerpoint/2010/main">
        <mc:Choice Requires="p14">
          <p:contentPart p14:bwMode="auto" r:id="rId3">
            <p14:nvContentPartPr>
              <p14:cNvPr id="6" name="Ink 5"/>
              <p14:cNvContentPartPr/>
              <p14:nvPr/>
            </p14:nvContentPartPr>
            <p14:xfrm>
              <a:off x="189815" y="3605753"/>
              <a:ext cx="360" cy="360"/>
            </p14:xfrm>
          </p:contentPart>
        </mc:Choice>
        <mc:Fallback xmlns="">
          <p:pic>
            <p:nvPicPr>
              <p:cNvPr id="6" name="Ink 5"/>
              <p:cNvPicPr/>
              <p:nvPr/>
            </p:nvPicPr>
            <p:blipFill>
              <a:blip r:embed="rId4"/>
              <a:stretch>
                <a:fillRect/>
              </a:stretch>
            </p:blipFill>
            <p:spPr>
              <a:xfrm>
                <a:off x="185135" y="3596393"/>
                <a:ext cx="9720" cy="19440"/>
              </a:xfrm>
              <a:prstGeom prst="rect">
                <a:avLst/>
              </a:prstGeom>
            </p:spPr>
          </p:pic>
        </mc:Fallback>
      </mc:AlternateContent>
    </p:spTree>
    <p:extLst>
      <p:ext uri="{BB962C8B-B14F-4D97-AF65-F5344CB8AC3E}">
        <p14:creationId xmlns:p14="http://schemas.microsoft.com/office/powerpoint/2010/main" val="331950543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6037" y="154907"/>
            <a:ext cx="8401165" cy="715985"/>
          </a:xfrm>
        </p:spPr>
        <p:txBody>
          <a:bodyPr>
            <a:noAutofit/>
          </a:bodyPr>
          <a:lstStyle/>
          <a:p>
            <a:pPr algn="l"/>
            <a:r>
              <a:rPr lang="en-US" sz="4800" b="1" dirty="0">
                <a:solidFill>
                  <a:schemeClr val="tx2">
                    <a:lumMod val="75000"/>
                  </a:schemeClr>
                </a:solidFill>
                <a:cs typeface="Arial"/>
              </a:rPr>
              <a:t>INTUNE</a:t>
            </a:r>
            <a:endParaRPr lang="en-US" sz="4800" b="1" dirty="0">
              <a:solidFill>
                <a:srgbClr val="0080B0"/>
              </a:solidFill>
              <a:cs typeface="Arial"/>
            </a:endParaRPr>
          </a:p>
        </p:txBody>
      </p:sp>
      <p:sp>
        <p:nvSpPr>
          <p:cNvPr id="5" name="Subtitle 2"/>
          <p:cNvSpPr txBox="1">
            <a:spLocks/>
          </p:cNvSpPr>
          <p:nvPr/>
        </p:nvSpPr>
        <p:spPr>
          <a:xfrm>
            <a:off x="845389" y="2427405"/>
            <a:ext cx="9809515" cy="3409837"/>
          </a:xfrm>
          <a:prstGeom prst="rect">
            <a:avLst/>
          </a:prstGeom>
        </p:spPr>
        <p:txBody>
          <a:bodyPr vert="horz" wrap="square" lIns="91440" tIns="45720" rIns="91440" bIns="45720" numCol="2" spcCol="457200" rtlCol="0">
            <a:noAutofit/>
          </a:bodyPr>
          <a:lstStyle/>
          <a:p>
            <a:pPr lvl="0">
              <a:lnSpc>
                <a:spcPct val="150000"/>
              </a:lnSpc>
              <a:spcBef>
                <a:spcPct val="20000"/>
              </a:spcBef>
            </a:pPr>
            <a:endParaRPr lang="en-US" sz="2400" b="1" dirty="0">
              <a:solidFill>
                <a:schemeClr val="tx1">
                  <a:lumMod val="50000"/>
                  <a:lumOff val="50000"/>
                </a:schemeClr>
              </a:solidFill>
              <a:latin typeface="Arial"/>
              <a:cs typeface="Arial"/>
            </a:endParaRPr>
          </a:p>
        </p:txBody>
      </p:sp>
      <p:pic>
        <p:nvPicPr>
          <p:cNvPr id="1025" name="Picture 1" descr="Window Intun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98035" y="2427406"/>
            <a:ext cx="4972050" cy="1666875"/>
          </a:xfrm>
          <a:prstGeom prst="rect">
            <a:avLst/>
          </a:prstGeom>
          <a:solidFill>
            <a:schemeClr val="tx2">
              <a:lumMod val="60000"/>
              <a:lumOff val="40000"/>
            </a:schemeClr>
          </a:solidFill>
        </p:spPr>
      </p:pic>
      <p:sp>
        <p:nvSpPr>
          <p:cNvPr id="8" name="Rectangle 3"/>
          <p:cNvSpPr>
            <a:spLocks noChangeArrowheads="1"/>
          </p:cNvSpPr>
          <p:nvPr/>
        </p:nvSpPr>
        <p:spPr bwMode="auto">
          <a:xfrm>
            <a:off x="3260036" y="2431970"/>
            <a:ext cx="7388087" cy="553998"/>
          </a:xfrm>
          <a:prstGeom prst="rect">
            <a:avLst/>
          </a:prstGeom>
          <a:solidFill>
            <a:schemeClr val="tx2">
              <a:lumMod val="60000"/>
              <a:lumOff val="40000"/>
            </a:schemeClr>
          </a:solidFill>
          <a:ln>
            <a:noFill/>
          </a:ln>
          <a:effectLst/>
        </p:spPr>
        <p:txBody>
          <a:bodyPr vert="horz" wrap="square" lIns="91440" tIns="45720" rIns="91440" bIns="45720" numCol="1" anchor="ctr" anchorCtr="0" compatLnSpc="1">
            <a:prstTxWarp prst="textNoShape">
              <a:avLst/>
            </a:prstTxWarp>
            <a:spAutoFit/>
          </a:bodyPr>
          <a:lstStyle/>
          <a:p>
            <a:pPr defTabSz="914400" eaLnBrk="0" fontAlgn="base" hangingPunct="0">
              <a:spcBef>
                <a:spcPct val="0"/>
              </a:spcBef>
              <a:spcAft>
                <a:spcPct val="0"/>
              </a:spcAft>
            </a:pPr>
            <a:r>
              <a:rPr lang="en-US" altLang="en-US" sz="1200" b="1" dirty="0">
                <a:latin typeface="Arial" panose="020B0604020202020204" pitchFamily="34" charset="0"/>
              </a:rPr>
              <a:t>Microsoft Intune</a:t>
            </a:r>
          </a:p>
          <a:p>
            <a:pPr defTabSz="914400" eaLnBrk="0" fontAlgn="base" hangingPunct="0">
              <a:spcBef>
                <a:spcPct val="0"/>
              </a:spcBef>
              <a:spcAft>
                <a:spcPct val="0"/>
              </a:spcAft>
            </a:pPr>
            <a:endParaRPr lang="en-US" altLang="en-US" dirty="0">
              <a:latin typeface="Arial" panose="020B0604020202020204" pitchFamily="34" charset="0"/>
            </a:endParaRPr>
          </a:p>
        </p:txBody>
      </p:sp>
      <p:pic>
        <p:nvPicPr>
          <p:cNvPr id="1026" name="Picture 2" descr="https://mspartner.microsoft.com/en/us/publishingimages/windows.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98035" y="2427405"/>
            <a:ext cx="762000" cy="762000"/>
          </a:xfrm>
          <a:prstGeom prst="rect">
            <a:avLst/>
          </a:prstGeom>
          <a:solidFill>
            <a:schemeClr val="tx2">
              <a:lumMod val="60000"/>
              <a:lumOff val="40000"/>
            </a:schemeClr>
          </a:solidFill>
        </p:spPr>
      </p:pic>
      <p:sp>
        <p:nvSpPr>
          <p:cNvPr id="3" name="Subtitle 2"/>
          <p:cNvSpPr>
            <a:spLocks noGrp="1"/>
          </p:cNvSpPr>
          <p:nvPr>
            <p:ph type="subTitle" idx="1"/>
          </p:nvPr>
        </p:nvSpPr>
        <p:spPr>
          <a:xfrm>
            <a:off x="2076785" y="2194323"/>
            <a:ext cx="8401165" cy="1990165"/>
          </a:xfrm>
        </p:spPr>
        <p:txBody>
          <a:bodyPr wrap="square">
            <a:noAutofit/>
          </a:bodyPr>
          <a:lstStyle/>
          <a:p>
            <a:pPr algn="r"/>
            <a:endParaRPr lang="en-US" sz="1800" dirty="0">
              <a:solidFill>
                <a:srgbClr val="0080B0"/>
              </a:solidFill>
              <a:latin typeface="Arial"/>
              <a:cs typeface="Arial"/>
              <a:hlinkClick r:id="rId6"/>
            </a:endParaRPr>
          </a:p>
          <a:p>
            <a:pPr algn="r"/>
            <a:endParaRPr lang="en-US" sz="1800" dirty="0">
              <a:solidFill>
                <a:srgbClr val="0080B0"/>
              </a:solidFill>
              <a:latin typeface="Arial"/>
              <a:cs typeface="Arial"/>
              <a:hlinkClick r:id="rId6"/>
            </a:endParaRPr>
          </a:p>
          <a:p>
            <a:pPr algn="r"/>
            <a:endParaRPr lang="en-US" sz="2800" dirty="0">
              <a:solidFill>
                <a:srgbClr val="0080B0"/>
              </a:solidFill>
              <a:latin typeface="Arial"/>
              <a:cs typeface="Arial"/>
            </a:endParaRPr>
          </a:p>
        </p:txBody>
      </p:sp>
      <p:pic>
        <p:nvPicPr>
          <p:cNvPr id="7" name="kLi3uZ_pK-g"/>
          <p:cNvPicPr>
            <a:picLocks noRot="1" noChangeAspect="1"/>
          </p:cNvPicPr>
          <p:nvPr>
            <a:videoFile r:link="rId1"/>
          </p:nvPr>
        </p:nvPicPr>
        <p:blipFill>
          <a:blip r:embed="rId7"/>
          <a:stretch>
            <a:fillRect/>
          </a:stretch>
        </p:blipFill>
        <p:spPr>
          <a:xfrm>
            <a:off x="1145948" y="813244"/>
            <a:ext cx="9927242" cy="5584074"/>
          </a:xfrm>
          <a:prstGeom prst="rect">
            <a:avLst/>
          </a:prstGeom>
        </p:spPr>
      </p:pic>
    </p:spTree>
    <p:extLst>
      <p:ext uri="{BB962C8B-B14F-4D97-AF65-F5344CB8AC3E}">
        <p14:creationId xmlns:p14="http://schemas.microsoft.com/office/powerpoint/2010/main" val="157043534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7"/>
                                        </p:tgtEl>
                                      </p:cBhvr>
                                    </p:cmd>
                                  </p:childTnLst>
                                </p:cTn>
                              </p:par>
                            </p:childTnLst>
                          </p:cTn>
                        </p:par>
                      </p:childTnLst>
                    </p:cTn>
                  </p:par>
                </p:childTnLst>
              </p:cTn>
              <p:nextCondLst>
                <p:cond evt="onClick" delay="0">
                  <p:tgtEl>
                    <p:spTgt spid="7"/>
                  </p:tgtEl>
                </p:cond>
              </p:nextCondLst>
            </p:seq>
            <p:video>
              <p:cMediaNode>
                <p:cTn id="7" fill="hold" display="0">
                  <p:stCondLst>
                    <p:cond delay="indefinite"/>
                  </p:stCondLst>
                </p:cTn>
                <p:tgtEl>
                  <p:spTgt spid="7"/>
                </p:tgtEl>
              </p:cMediaNode>
            </p:vide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992" y="293203"/>
            <a:ext cx="11640771" cy="724143"/>
          </a:xfrm>
        </p:spPr>
        <p:txBody>
          <a:bodyPr/>
          <a:lstStyle/>
          <a:p>
            <a:r>
              <a:rPr lang="en-US" sz="3921" dirty="0">
                <a:solidFill>
                  <a:srgbClr val="06796F"/>
                </a:solidFill>
              </a:rPr>
              <a:t>Windows </a:t>
            </a:r>
            <a:r>
              <a:rPr lang="en-US" sz="3921" dirty="0" smtClean="0">
                <a:solidFill>
                  <a:srgbClr val="06796F"/>
                </a:solidFill>
              </a:rPr>
              <a:t>Intune</a:t>
            </a:r>
            <a:endParaRPr lang="en-US" sz="3921" dirty="0">
              <a:solidFill>
                <a:srgbClr val="06796F"/>
              </a:solidFill>
            </a:endParaRPr>
          </a:p>
        </p:txBody>
      </p:sp>
      <p:sp>
        <p:nvSpPr>
          <p:cNvPr id="6" name="TextBox 5"/>
          <p:cNvSpPr txBox="1"/>
          <p:nvPr/>
        </p:nvSpPr>
        <p:spPr>
          <a:xfrm>
            <a:off x="638240" y="4311079"/>
            <a:ext cx="588971" cy="603264"/>
          </a:xfrm>
          <a:prstGeom prst="rect">
            <a:avLst/>
          </a:prstGeom>
          <a:noFill/>
        </p:spPr>
        <p:txBody>
          <a:bodyPr wrap="none" lIns="175715" tIns="140572" rIns="175715" bIns="140572" rtlCol="0">
            <a:spAutoFit/>
          </a:bodyPr>
          <a:lstStyle/>
          <a:p>
            <a:pPr algn="ctr">
              <a:lnSpc>
                <a:spcPct val="90000"/>
              </a:lnSpc>
            </a:pPr>
            <a:r>
              <a:rPr lang="en-US" sz="2306" dirty="0">
                <a:gradFill>
                  <a:gsLst>
                    <a:gs pos="2917">
                      <a:schemeClr val="tx1"/>
                    </a:gs>
                    <a:gs pos="30000">
                      <a:schemeClr val="tx1"/>
                    </a:gs>
                  </a:gsLst>
                  <a:lin ang="5400000" scaled="0"/>
                </a:gradFill>
              </a:rPr>
              <a:t>IT</a:t>
            </a:r>
          </a:p>
        </p:txBody>
      </p:sp>
      <p:cxnSp>
        <p:nvCxnSpPr>
          <p:cNvPr id="9" name="Straight Arrow Connector 8"/>
          <p:cNvCxnSpPr/>
          <p:nvPr/>
        </p:nvCxnSpPr>
        <p:spPr>
          <a:xfrm flipH="1">
            <a:off x="1466836" y="3743701"/>
            <a:ext cx="570581" cy="0"/>
          </a:xfrm>
          <a:prstGeom prst="straightConnector1">
            <a:avLst/>
          </a:prstGeom>
          <a:ln w="19050" cap="rnd" cmpd="sng">
            <a:solidFill>
              <a:srgbClr val="0070C0"/>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bwMode="auto">
          <a:xfrm>
            <a:off x="7148813" y="1921070"/>
            <a:ext cx="2319125" cy="1438832"/>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3927" rIns="0" bIns="43927" numCol="1" rtlCol="0" anchor="ctr" anchorCtr="0" compatLnSpc="1">
            <a:prstTxWarp prst="textNoShape">
              <a:avLst/>
            </a:prstTxWarp>
          </a:bodyPr>
          <a:lstStyle/>
          <a:p>
            <a:pPr algn="ctr" defTabSz="878259"/>
            <a:r>
              <a:rPr lang="en-US" sz="1345" b="1" dirty="0">
                <a:solidFill>
                  <a:schemeClr val="tx1"/>
                </a:solidFill>
              </a:rPr>
              <a:t>Windows PCs</a:t>
            </a:r>
          </a:p>
          <a:p>
            <a:pPr algn="ctr" defTabSz="878259"/>
            <a:r>
              <a:rPr lang="en-US" sz="1345" dirty="0">
                <a:solidFill>
                  <a:schemeClr val="tx1"/>
                </a:solidFill>
              </a:rPr>
              <a:t>(x86/64, Intel </a:t>
            </a:r>
            <a:r>
              <a:rPr lang="en-US" sz="1345" dirty="0" err="1">
                <a:solidFill>
                  <a:schemeClr val="tx1"/>
                </a:solidFill>
              </a:rPr>
              <a:t>SoC</a:t>
            </a:r>
            <a:r>
              <a:rPr lang="en-US" sz="1345" dirty="0">
                <a:solidFill>
                  <a:schemeClr val="tx1"/>
                </a:solidFill>
              </a:rPr>
              <a:t>)</a:t>
            </a:r>
          </a:p>
        </p:txBody>
      </p:sp>
      <p:cxnSp>
        <p:nvCxnSpPr>
          <p:cNvPr id="35" name="Straight Arrow Connector 34"/>
          <p:cNvCxnSpPr/>
          <p:nvPr/>
        </p:nvCxnSpPr>
        <p:spPr>
          <a:xfrm flipV="1">
            <a:off x="6809539" y="2882400"/>
            <a:ext cx="631099" cy="419743"/>
          </a:xfrm>
          <a:prstGeom prst="straightConnector1">
            <a:avLst/>
          </a:prstGeom>
          <a:ln w="19050" cap="rnd" cmpd="sng">
            <a:solidFill>
              <a:srgbClr val="0070C0"/>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6801316" y="4227665"/>
            <a:ext cx="639323" cy="385046"/>
          </a:xfrm>
          <a:prstGeom prst="straightConnector1">
            <a:avLst/>
          </a:prstGeom>
          <a:ln w="19050" cap="rnd" cmpd="sng">
            <a:solidFill>
              <a:srgbClr val="0070C0"/>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8" name="Rectangle 37"/>
          <p:cNvSpPr/>
          <p:nvPr/>
        </p:nvSpPr>
        <p:spPr bwMode="auto">
          <a:xfrm>
            <a:off x="7061107" y="3947070"/>
            <a:ext cx="2535784" cy="1438832"/>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3927" rIns="0" bIns="43927" numCol="1" rtlCol="0" anchor="ctr" anchorCtr="0" compatLnSpc="1">
            <a:prstTxWarp prst="textNoShape">
              <a:avLst/>
            </a:prstTxWarp>
          </a:bodyPr>
          <a:lstStyle/>
          <a:p>
            <a:pPr algn="ctr" defTabSz="878259"/>
            <a:r>
              <a:rPr lang="en-US" sz="1345" b="1" dirty="0">
                <a:solidFill>
                  <a:schemeClr val="tx1"/>
                </a:solidFill>
              </a:rPr>
              <a:t>Windows RT, </a:t>
            </a:r>
            <a:r>
              <a:rPr lang="en-US" sz="1345" dirty="0">
                <a:solidFill>
                  <a:schemeClr val="tx1"/>
                </a:solidFill>
              </a:rPr>
              <a:t/>
            </a:r>
            <a:br>
              <a:rPr lang="en-US" sz="1345" dirty="0">
                <a:solidFill>
                  <a:schemeClr val="tx1"/>
                </a:solidFill>
              </a:rPr>
            </a:br>
            <a:r>
              <a:rPr lang="en-US" sz="1345" b="1" dirty="0">
                <a:solidFill>
                  <a:schemeClr val="tx1"/>
                </a:solidFill>
              </a:rPr>
              <a:t>Windows Phone 8</a:t>
            </a:r>
            <a:br>
              <a:rPr lang="en-US" sz="1345" b="1" dirty="0">
                <a:solidFill>
                  <a:schemeClr val="tx1"/>
                </a:solidFill>
              </a:rPr>
            </a:br>
            <a:r>
              <a:rPr lang="en-US" sz="1345" b="1" dirty="0" err="1">
                <a:solidFill>
                  <a:schemeClr val="tx1"/>
                </a:solidFill>
              </a:rPr>
              <a:t>iOS</a:t>
            </a:r>
            <a:r>
              <a:rPr lang="en-US" sz="1345" b="1" dirty="0">
                <a:solidFill>
                  <a:schemeClr val="tx1"/>
                </a:solidFill>
              </a:rPr>
              <a:t>, Android</a:t>
            </a:r>
          </a:p>
        </p:txBody>
      </p:sp>
      <p:sp>
        <p:nvSpPr>
          <p:cNvPr id="69" name="Freeform 320"/>
          <p:cNvSpPr>
            <a:spLocks/>
          </p:cNvSpPr>
          <p:nvPr/>
        </p:nvSpPr>
        <p:spPr bwMode="auto">
          <a:xfrm>
            <a:off x="4244171" y="3120282"/>
            <a:ext cx="2502206" cy="1246837"/>
          </a:xfrm>
          <a:custGeom>
            <a:avLst/>
            <a:gdLst>
              <a:gd name="T0" fmla="*/ 743 w 959"/>
              <a:gd name="T1" fmla="*/ 528 h 534"/>
              <a:gd name="T2" fmla="*/ 607 w 959"/>
              <a:gd name="T3" fmla="*/ 531 h 534"/>
              <a:gd name="T4" fmla="*/ 187 w 959"/>
              <a:gd name="T5" fmla="*/ 531 h 534"/>
              <a:gd name="T6" fmla="*/ 121 w 959"/>
              <a:gd name="T7" fmla="*/ 526 h 534"/>
              <a:gd name="T8" fmla="*/ 13 w 959"/>
              <a:gd name="T9" fmla="*/ 419 h 534"/>
              <a:gd name="T10" fmla="*/ 23 w 959"/>
              <a:gd name="T11" fmla="*/ 297 h 534"/>
              <a:gd name="T12" fmla="*/ 96 w 959"/>
              <a:gd name="T13" fmla="*/ 227 h 534"/>
              <a:gd name="T14" fmla="*/ 212 w 959"/>
              <a:gd name="T15" fmla="*/ 224 h 534"/>
              <a:gd name="T16" fmla="*/ 320 w 959"/>
              <a:gd name="T17" fmla="*/ 123 h 534"/>
              <a:gd name="T18" fmla="*/ 487 w 959"/>
              <a:gd name="T19" fmla="*/ 133 h 534"/>
              <a:gd name="T20" fmla="*/ 687 w 959"/>
              <a:gd name="T21" fmla="*/ 3 h 534"/>
              <a:gd name="T22" fmla="*/ 805 w 959"/>
              <a:gd name="T23" fmla="*/ 26 h 534"/>
              <a:gd name="T24" fmla="*/ 940 w 959"/>
              <a:gd name="T25" fmla="*/ 178 h 534"/>
              <a:gd name="T26" fmla="*/ 952 w 959"/>
              <a:gd name="T27" fmla="*/ 307 h 534"/>
              <a:gd name="T28" fmla="*/ 843 w 959"/>
              <a:gd name="T29" fmla="*/ 486 h 534"/>
              <a:gd name="T30" fmla="*/ 743 w 959"/>
              <a:gd name="T31" fmla="*/ 528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59" h="534">
                <a:moveTo>
                  <a:pt x="743" y="528"/>
                </a:moveTo>
                <a:cubicBezTo>
                  <a:pt x="703" y="534"/>
                  <a:pt x="657" y="531"/>
                  <a:pt x="607" y="531"/>
                </a:cubicBezTo>
                <a:cubicBezTo>
                  <a:pt x="468" y="531"/>
                  <a:pt x="327" y="531"/>
                  <a:pt x="187" y="531"/>
                </a:cubicBezTo>
                <a:cubicBezTo>
                  <a:pt x="162" y="531"/>
                  <a:pt x="140" y="531"/>
                  <a:pt x="121" y="526"/>
                </a:cubicBezTo>
                <a:cubicBezTo>
                  <a:pt x="68" y="513"/>
                  <a:pt x="29" y="473"/>
                  <a:pt x="13" y="419"/>
                </a:cubicBezTo>
                <a:cubicBezTo>
                  <a:pt x="0" y="377"/>
                  <a:pt x="7" y="330"/>
                  <a:pt x="23" y="297"/>
                </a:cubicBezTo>
                <a:cubicBezTo>
                  <a:pt x="38" y="268"/>
                  <a:pt x="64" y="241"/>
                  <a:pt x="96" y="227"/>
                </a:cubicBezTo>
                <a:cubicBezTo>
                  <a:pt x="126" y="213"/>
                  <a:pt x="174" y="207"/>
                  <a:pt x="212" y="224"/>
                </a:cubicBezTo>
                <a:cubicBezTo>
                  <a:pt x="236" y="179"/>
                  <a:pt x="271" y="143"/>
                  <a:pt x="320" y="123"/>
                </a:cubicBezTo>
                <a:cubicBezTo>
                  <a:pt x="371" y="101"/>
                  <a:pt x="445" y="105"/>
                  <a:pt x="487" y="133"/>
                </a:cubicBezTo>
                <a:cubicBezTo>
                  <a:pt x="528" y="66"/>
                  <a:pt x="590" y="10"/>
                  <a:pt x="687" y="3"/>
                </a:cubicBezTo>
                <a:cubicBezTo>
                  <a:pt x="734" y="0"/>
                  <a:pt x="772" y="10"/>
                  <a:pt x="805" y="26"/>
                </a:cubicBezTo>
                <a:cubicBezTo>
                  <a:pt x="868" y="55"/>
                  <a:pt x="917" y="106"/>
                  <a:pt x="940" y="178"/>
                </a:cubicBezTo>
                <a:cubicBezTo>
                  <a:pt x="952" y="213"/>
                  <a:pt x="959" y="259"/>
                  <a:pt x="952" y="307"/>
                </a:cubicBezTo>
                <a:cubicBezTo>
                  <a:pt x="941" y="389"/>
                  <a:pt x="897" y="448"/>
                  <a:pt x="843" y="486"/>
                </a:cubicBezTo>
                <a:cubicBezTo>
                  <a:pt x="815" y="505"/>
                  <a:pt x="782" y="521"/>
                  <a:pt x="743" y="528"/>
                </a:cubicBezTo>
                <a:close/>
              </a:path>
            </a:pathLst>
          </a:custGeom>
          <a:solidFill>
            <a:srgbClr val="0070C0"/>
          </a:solidFill>
          <a:ln w="9525" cap="flat" cmpd="sng" algn="ctr">
            <a:noFill/>
            <a:prstDash val="solid"/>
            <a:headEnd type="none" w="med" len="med"/>
            <a:tailEnd type="none" w="med" len="med"/>
          </a:ln>
          <a:effectLst/>
          <a:extLst/>
        </p:spPr>
        <p:txBody>
          <a:bodyPr vert="horz" wrap="square" lIns="109382" tIns="0" rIns="109382" bIns="54690" numCol="1" rtlCol="0" anchor="ctr" anchorCtr="0" compatLnSpc="1">
            <a:prstTxWarp prst="textNoShape">
              <a:avLst/>
            </a:prstTxWarp>
          </a:bodyPr>
          <a:lstStyle/>
          <a:p>
            <a:pPr defTabSz="1093472"/>
            <a:endParaRPr lang="en-US" sz="1345" b="1" kern="0" dirty="0">
              <a:solidFill>
                <a:schemeClr val="accent1"/>
              </a:solidFill>
              <a:latin typeface="Segoe" pitchFamily="34" charset="0"/>
            </a:endParaRPr>
          </a:p>
          <a:p>
            <a:pPr defTabSz="1093472"/>
            <a:r>
              <a:rPr lang="en-US" sz="1345" b="1" kern="0" dirty="0">
                <a:solidFill>
                  <a:schemeClr val="accent1"/>
                </a:solidFill>
                <a:latin typeface="Segoe" pitchFamily="34" charset="0"/>
              </a:rPr>
              <a:t>       </a:t>
            </a:r>
          </a:p>
        </p:txBody>
      </p:sp>
      <p:cxnSp>
        <p:nvCxnSpPr>
          <p:cNvPr id="70" name="Straight Arrow Connector 69"/>
          <p:cNvCxnSpPr/>
          <p:nvPr/>
        </p:nvCxnSpPr>
        <p:spPr>
          <a:xfrm flipH="1">
            <a:off x="3586559" y="3722309"/>
            <a:ext cx="574827" cy="0"/>
          </a:xfrm>
          <a:prstGeom prst="straightConnector1">
            <a:avLst/>
          </a:prstGeom>
          <a:ln w="19050" cap="rnd" cmpd="sng">
            <a:solidFill>
              <a:srgbClr val="0070C0"/>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67"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533586" y="3855869"/>
            <a:ext cx="1923376" cy="274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4" name="Picture 7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66327" y="2145736"/>
            <a:ext cx="989498" cy="989498"/>
          </a:xfrm>
          <a:prstGeom prst="rect">
            <a:avLst/>
          </a:prstGeom>
        </p:spPr>
      </p:pic>
      <p:sp>
        <p:nvSpPr>
          <p:cNvPr id="79" name="Freeform 14"/>
          <p:cNvSpPr>
            <a:spLocks noEditPoints="1"/>
          </p:cNvSpPr>
          <p:nvPr/>
        </p:nvSpPr>
        <p:spPr bwMode="auto">
          <a:xfrm>
            <a:off x="440223" y="2935458"/>
            <a:ext cx="985006" cy="1476321"/>
          </a:xfrm>
          <a:custGeom>
            <a:avLst/>
            <a:gdLst>
              <a:gd name="T0" fmla="*/ 1021 w 1295"/>
              <a:gd name="T1" fmla="*/ 376 h 1946"/>
              <a:gd name="T2" fmla="*/ 645 w 1295"/>
              <a:gd name="T3" fmla="*/ 751 h 1946"/>
              <a:gd name="T4" fmla="*/ 270 w 1295"/>
              <a:gd name="T5" fmla="*/ 376 h 1946"/>
              <a:gd name="T6" fmla="*/ 645 w 1295"/>
              <a:gd name="T7" fmla="*/ 0 h 1946"/>
              <a:gd name="T8" fmla="*/ 1021 w 1295"/>
              <a:gd name="T9" fmla="*/ 376 h 1946"/>
              <a:gd name="T10" fmla="*/ 645 w 1295"/>
              <a:gd name="T11" fmla="*/ 922 h 1946"/>
              <a:gd name="T12" fmla="*/ 589 w 1295"/>
              <a:gd name="T13" fmla="*/ 815 h 1946"/>
              <a:gd name="T14" fmla="*/ 327 w 1295"/>
              <a:gd name="T15" fmla="*/ 668 h 1946"/>
              <a:gd name="T16" fmla="*/ 4 w 1295"/>
              <a:gd name="T17" fmla="*/ 1504 h 1946"/>
              <a:gd name="T18" fmla="*/ 34 w 1295"/>
              <a:gd name="T19" fmla="*/ 1717 h 1946"/>
              <a:gd name="T20" fmla="*/ 209 w 1295"/>
              <a:gd name="T21" fmla="*/ 1857 h 1946"/>
              <a:gd name="T22" fmla="*/ 645 w 1295"/>
              <a:gd name="T23" fmla="*/ 1946 h 1946"/>
              <a:gd name="T24" fmla="*/ 650 w 1295"/>
              <a:gd name="T25" fmla="*/ 1946 h 1946"/>
              <a:gd name="T26" fmla="*/ 1086 w 1295"/>
              <a:gd name="T27" fmla="*/ 1857 h 1946"/>
              <a:gd name="T28" fmla="*/ 1261 w 1295"/>
              <a:gd name="T29" fmla="*/ 1717 h 1946"/>
              <a:gd name="T30" fmla="*/ 1291 w 1295"/>
              <a:gd name="T31" fmla="*/ 1504 h 1946"/>
              <a:gd name="T32" fmla="*/ 969 w 1295"/>
              <a:gd name="T33" fmla="*/ 668 h 1946"/>
              <a:gd name="T34" fmla="*/ 695 w 1295"/>
              <a:gd name="T35" fmla="*/ 811 h 1946"/>
              <a:gd name="T36" fmla="*/ 645 w 1295"/>
              <a:gd name="T37" fmla="*/ 922 h 1946"/>
              <a:gd name="T38" fmla="*/ 644 w 1295"/>
              <a:gd name="T39" fmla="*/ 1592 h 1946"/>
              <a:gd name="T40" fmla="*/ 571 w 1295"/>
              <a:gd name="T41" fmla="*/ 1492 h 1946"/>
              <a:gd name="T42" fmla="*/ 601 w 1295"/>
              <a:gd name="T43" fmla="*/ 1038 h 1946"/>
              <a:gd name="T44" fmla="*/ 644 w 1295"/>
              <a:gd name="T45" fmla="*/ 983 h 1946"/>
              <a:gd name="T46" fmla="*/ 689 w 1295"/>
              <a:gd name="T47" fmla="*/ 1038 h 1946"/>
              <a:gd name="T48" fmla="*/ 720 w 1295"/>
              <a:gd name="T49" fmla="*/ 1492 h 1946"/>
              <a:gd name="T50" fmla="*/ 644 w 1295"/>
              <a:gd name="T51" fmla="*/ 1592 h 19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95" h="1946">
                <a:moveTo>
                  <a:pt x="1021" y="376"/>
                </a:moveTo>
                <a:cubicBezTo>
                  <a:pt x="1021" y="583"/>
                  <a:pt x="853" y="751"/>
                  <a:pt x="645" y="751"/>
                </a:cubicBezTo>
                <a:cubicBezTo>
                  <a:pt x="438" y="751"/>
                  <a:pt x="270" y="583"/>
                  <a:pt x="270" y="376"/>
                </a:cubicBezTo>
                <a:cubicBezTo>
                  <a:pt x="270" y="168"/>
                  <a:pt x="438" y="0"/>
                  <a:pt x="645" y="0"/>
                </a:cubicBezTo>
                <a:cubicBezTo>
                  <a:pt x="853" y="0"/>
                  <a:pt x="1021" y="168"/>
                  <a:pt x="1021" y="376"/>
                </a:cubicBezTo>
                <a:close/>
                <a:moveTo>
                  <a:pt x="645" y="922"/>
                </a:moveTo>
                <a:cubicBezTo>
                  <a:pt x="589" y="815"/>
                  <a:pt x="589" y="815"/>
                  <a:pt x="589" y="815"/>
                </a:cubicBezTo>
                <a:cubicBezTo>
                  <a:pt x="589" y="815"/>
                  <a:pt x="424" y="757"/>
                  <a:pt x="327" y="668"/>
                </a:cubicBezTo>
                <a:cubicBezTo>
                  <a:pt x="174" y="922"/>
                  <a:pt x="4" y="1196"/>
                  <a:pt x="4" y="1504"/>
                </a:cubicBezTo>
                <a:cubicBezTo>
                  <a:pt x="4" y="1574"/>
                  <a:pt x="0" y="1652"/>
                  <a:pt x="34" y="1717"/>
                </a:cubicBezTo>
                <a:cubicBezTo>
                  <a:pt x="73" y="1791"/>
                  <a:pt x="139" y="1821"/>
                  <a:pt x="209" y="1857"/>
                </a:cubicBezTo>
                <a:cubicBezTo>
                  <a:pt x="342" y="1926"/>
                  <a:pt x="498" y="1933"/>
                  <a:pt x="645" y="1946"/>
                </a:cubicBezTo>
                <a:cubicBezTo>
                  <a:pt x="650" y="1946"/>
                  <a:pt x="650" y="1946"/>
                  <a:pt x="650" y="1946"/>
                </a:cubicBezTo>
                <a:cubicBezTo>
                  <a:pt x="797" y="1933"/>
                  <a:pt x="953" y="1926"/>
                  <a:pt x="1086" y="1857"/>
                </a:cubicBezTo>
                <a:cubicBezTo>
                  <a:pt x="1156" y="1821"/>
                  <a:pt x="1223" y="1791"/>
                  <a:pt x="1261" y="1717"/>
                </a:cubicBezTo>
                <a:cubicBezTo>
                  <a:pt x="1295" y="1652"/>
                  <a:pt x="1291" y="1574"/>
                  <a:pt x="1291" y="1504"/>
                </a:cubicBezTo>
                <a:cubicBezTo>
                  <a:pt x="1291" y="1196"/>
                  <a:pt x="1122" y="922"/>
                  <a:pt x="969" y="668"/>
                </a:cubicBezTo>
                <a:cubicBezTo>
                  <a:pt x="872" y="757"/>
                  <a:pt x="821" y="775"/>
                  <a:pt x="695" y="811"/>
                </a:cubicBezTo>
                <a:lnTo>
                  <a:pt x="645" y="922"/>
                </a:lnTo>
                <a:close/>
                <a:moveTo>
                  <a:pt x="644" y="1592"/>
                </a:moveTo>
                <a:cubicBezTo>
                  <a:pt x="571" y="1492"/>
                  <a:pt x="571" y="1492"/>
                  <a:pt x="571" y="1492"/>
                </a:cubicBezTo>
                <a:cubicBezTo>
                  <a:pt x="601" y="1038"/>
                  <a:pt x="601" y="1038"/>
                  <a:pt x="601" y="1038"/>
                </a:cubicBezTo>
                <a:cubicBezTo>
                  <a:pt x="644" y="983"/>
                  <a:pt x="644" y="983"/>
                  <a:pt x="644" y="983"/>
                </a:cubicBezTo>
                <a:cubicBezTo>
                  <a:pt x="689" y="1038"/>
                  <a:pt x="689" y="1038"/>
                  <a:pt x="689" y="1038"/>
                </a:cubicBezTo>
                <a:cubicBezTo>
                  <a:pt x="720" y="1492"/>
                  <a:pt x="720" y="1492"/>
                  <a:pt x="720" y="1492"/>
                </a:cubicBezTo>
                <a:lnTo>
                  <a:pt x="644" y="1592"/>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GB" sz="1765"/>
          </a:p>
        </p:txBody>
      </p:sp>
      <p:grpSp>
        <p:nvGrpSpPr>
          <p:cNvPr id="89" name="Group 963"/>
          <p:cNvGrpSpPr>
            <a:grpSpLocks noChangeAspect="1"/>
          </p:cNvGrpSpPr>
          <p:nvPr/>
        </p:nvGrpSpPr>
        <p:grpSpPr bwMode="auto">
          <a:xfrm>
            <a:off x="2130515" y="3246272"/>
            <a:ext cx="1327971" cy="1138543"/>
            <a:chOff x="5915" y="3068"/>
            <a:chExt cx="1346" cy="1154"/>
          </a:xfrm>
          <a:solidFill>
            <a:srgbClr val="0070C0"/>
          </a:solidFill>
        </p:grpSpPr>
        <p:sp>
          <p:nvSpPr>
            <p:cNvPr id="90" name="Freeform 965"/>
            <p:cNvSpPr>
              <a:spLocks noEditPoints="1"/>
            </p:cNvSpPr>
            <p:nvPr/>
          </p:nvSpPr>
          <p:spPr bwMode="auto">
            <a:xfrm>
              <a:off x="6189" y="3203"/>
              <a:ext cx="841" cy="695"/>
            </a:xfrm>
            <a:custGeom>
              <a:avLst/>
              <a:gdLst>
                <a:gd name="T0" fmla="*/ 84 w 1681"/>
                <a:gd name="T1" fmla="*/ 436 h 1390"/>
                <a:gd name="T2" fmla="*/ 84 w 1681"/>
                <a:gd name="T3" fmla="*/ 733 h 1390"/>
                <a:gd name="T4" fmla="*/ 84 w 1681"/>
                <a:gd name="T5" fmla="*/ 1069 h 1390"/>
                <a:gd name="T6" fmla="*/ 84 w 1681"/>
                <a:gd name="T7" fmla="*/ 1285 h 1390"/>
                <a:gd name="T8" fmla="*/ 152 w 1681"/>
                <a:gd name="T9" fmla="*/ 1303 h 1390"/>
                <a:gd name="T10" fmla="*/ 453 w 1681"/>
                <a:gd name="T11" fmla="*/ 1302 h 1390"/>
                <a:gd name="T12" fmla="*/ 872 w 1681"/>
                <a:gd name="T13" fmla="*/ 1302 h 1390"/>
                <a:gd name="T14" fmla="*/ 1282 w 1681"/>
                <a:gd name="T15" fmla="*/ 1300 h 1390"/>
                <a:gd name="T16" fmla="*/ 1551 w 1681"/>
                <a:gd name="T17" fmla="*/ 1300 h 1390"/>
                <a:gd name="T18" fmla="*/ 779 w 1681"/>
                <a:gd name="T19" fmla="*/ 249 h 1390"/>
                <a:gd name="T20" fmla="*/ 1223 w 1681"/>
                <a:gd name="T21" fmla="*/ 249 h 1390"/>
                <a:gd name="T22" fmla="*/ 1559 w 1681"/>
                <a:gd name="T23" fmla="*/ 250 h 1390"/>
                <a:gd name="T24" fmla="*/ 1669 w 1681"/>
                <a:gd name="T25" fmla="*/ 293 h 1390"/>
                <a:gd name="T26" fmla="*/ 1681 w 1681"/>
                <a:gd name="T27" fmla="*/ 399 h 1390"/>
                <a:gd name="T28" fmla="*/ 1679 w 1681"/>
                <a:gd name="T29" fmla="*/ 665 h 1390"/>
                <a:gd name="T30" fmla="*/ 1678 w 1681"/>
                <a:gd name="T31" fmla="*/ 1007 h 1390"/>
                <a:gd name="T32" fmla="*/ 1677 w 1681"/>
                <a:gd name="T33" fmla="*/ 1252 h 1390"/>
                <a:gd name="T34" fmla="*/ 1659 w 1681"/>
                <a:gd name="T35" fmla="*/ 1355 h 1390"/>
                <a:gd name="T36" fmla="*/ 1547 w 1681"/>
                <a:gd name="T37" fmla="*/ 1389 h 1390"/>
                <a:gd name="T38" fmla="*/ 1377 w 1681"/>
                <a:gd name="T39" fmla="*/ 1389 h 1390"/>
                <a:gd name="T40" fmla="*/ 1015 w 1681"/>
                <a:gd name="T41" fmla="*/ 1389 h 1390"/>
                <a:gd name="T42" fmla="*/ 598 w 1681"/>
                <a:gd name="T43" fmla="*/ 1390 h 1390"/>
                <a:gd name="T44" fmla="*/ 260 w 1681"/>
                <a:gd name="T45" fmla="*/ 1390 h 1390"/>
                <a:gd name="T46" fmla="*/ 117 w 1681"/>
                <a:gd name="T47" fmla="*/ 1390 h 1390"/>
                <a:gd name="T48" fmla="*/ 14 w 1681"/>
                <a:gd name="T49" fmla="*/ 1347 h 1390"/>
                <a:gd name="T50" fmla="*/ 1 w 1681"/>
                <a:gd name="T51" fmla="*/ 1247 h 1390"/>
                <a:gd name="T52" fmla="*/ 1 w 1681"/>
                <a:gd name="T53" fmla="*/ 1067 h 1390"/>
                <a:gd name="T54" fmla="*/ 1 w 1681"/>
                <a:gd name="T55" fmla="*/ 748 h 1390"/>
                <a:gd name="T56" fmla="*/ 0 w 1681"/>
                <a:gd name="T57" fmla="*/ 464 h 1390"/>
                <a:gd name="T58" fmla="*/ 1 w 1681"/>
                <a:gd name="T59" fmla="*/ 344 h 1390"/>
                <a:gd name="T60" fmla="*/ 50 w 1681"/>
                <a:gd name="T61" fmla="*/ 260 h 1390"/>
                <a:gd name="T62" fmla="*/ 156 w 1681"/>
                <a:gd name="T63" fmla="*/ 250 h 1390"/>
                <a:gd name="T64" fmla="*/ 430 w 1681"/>
                <a:gd name="T65" fmla="*/ 249 h 1390"/>
                <a:gd name="T66" fmla="*/ 1247 w 1681"/>
                <a:gd name="T67" fmla="*/ 94 h 1390"/>
                <a:gd name="T68" fmla="*/ 1393 w 1681"/>
                <a:gd name="T69" fmla="*/ 130 h 1390"/>
                <a:gd name="T70" fmla="*/ 1491 w 1681"/>
                <a:gd name="T71" fmla="*/ 129 h 1390"/>
                <a:gd name="T72" fmla="*/ 1547 w 1681"/>
                <a:gd name="T73" fmla="*/ 99 h 1390"/>
                <a:gd name="T74" fmla="*/ 1568 w 1681"/>
                <a:gd name="T75" fmla="*/ 43 h 1390"/>
                <a:gd name="T76" fmla="*/ 1542 w 1681"/>
                <a:gd name="T77" fmla="*/ 69 h 1390"/>
                <a:gd name="T78" fmla="*/ 1648 w 1681"/>
                <a:gd name="T79" fmla="*/ 18 h 1390"/>
                <a:gd name="T80" fmla="*/ 1681 w 1681"/>
                <a:gd name="T81" fmla="*/ 119 h 1390"/>
                <a:gd name="T82" fmla="*/ 1672 w 1681"/>
                <a:gd name="T83" fmla="*/ 202 h 1390"/>
                <a:gd name="T84" fmla="*/ 1597 w 1681"/>
                <a:gd name="T85" fmla="*/ 177 h 1390"/>
                <a:gd name="T86" fmla="*/ 1387 w 1681"/>
                <a:gd name="T87" fmla="*/ 176 h 1390"/>
                <a:gd name="T88" fmla="*/ 995 w 1681"/>
                <a:gd name="T89" fmla="*/ 175 h 1390"/>
                <a:gd name="T90" fmla="*/ 556 w 1681"/>
                <a:gd name="T91" fmla="*/ 173 h 1390"/>
                <a:gd name="T92" fmla="*/ 207 w 1681"/>
                <a:gd name="T93" fmla="*/ 170 h 1390"/>
                <a:gd name="T94" fmla="*/ 68 w 1681"/>
                <a:gd name="T95" fmla="*/ 170 h 1390"/>
                <a:gd name="T96" fmla="*/ 5 w 1681"/>
                <a:gd name="T97" fmla="*/ 143 h 1390"/>
                <a:gd name="T98" fmla="*/ 41 w 1681"/>
                <a:gd name="T99" fmla="*/ 20 h 1390"/>
                <a:gd name="T100" fmla="*/ 150 w 1681"/>
                <a:gd name="T101" fmla="*/ 1 h 1390"/>
                <a:gd name="T102" fmla="*/ 413 w 1681"/>
                <a:gd name="T103" fmla="*/ 1 h 1390"/>
                <a:gd name="T104" fmla="*/ 851 w 1681"/>
                <a:gd name="T105" fmla="*/ 1 h 1390"/>
                <a:gd name="T106" fmla="*/ 1309 w 1681"/>
                <a:gd name="T107" fmla="*/ 1 h 1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81" h="1390">
                  <a:moveTo>
                    <a:pt x="84" y="335"/>
                  </a:moveTo>
                  <a:lnTo>
                    <a:pt x="84" y="340"/>
                  </a:lnTo>
                  <a:lnTo>
                    <a:pt x="84" y="353"/>
                  </a:lnTo>
                  <a:lnTo>
                    <a:pt x="84" y="374"/>
                  </a:lnTo>
                  <a:lnTo>
                    <a:pt x="84" y="402"/>
                  </a:lnTo>
                  <a:lnTo>
                    <a:pt x="84" y="436"/>
                  </a:lnTo>
                  <a:lnTo>
                    <a:pt x="84" y="475"/>
                  </a:lnTo>
                  <a:lnTo>
                    <a:pt x="84" y="521"/>
                  </a:lnTo>
                  <a:lnTo>
                    <a:pt x="84" y="570"/>
                  </a:lnTo>
                  <a:lnTo>
                    <a:pt x="84" y="621"/>
                  </a:lnTo>
                  <a:lnTo>
                    <a:pt x="84" y="676"/>
                  </a:lnTo>
                  <a:lnTo>
                    <a:pt x="84" y="733"/>
                  </a:lnTo>
                  <a:lnTo>
                    <a:pt x="84" y="790"/>
                  </a:lnTo>
                  <a:lnTo>
                    <a:pt x="84" y="849"/>
                  </a:lnTo>
                  <a:lnTo>
                    <a:pt x="84" y="906"/>
                  </a:lnTo>
                  <a:lnTo>
                    <a:pt x="84" y="963"/>
                  </a:lnTo>
                  <a:lnTo>
                    <a:pt x="84" y="1018"/>
                  </a:lnTo>
                  <a:lnTo>
                    <a:pt x="84" y="1069"/>
                  </a:lnTo>
                  <a:lnTo>
                    <a:pt x="84" y="1118"/>
                  </a:lnTo>
                  <a:lnTo>
                    <a:pt x="84" y="1163"/>
                  </a:lnTo>
                  <a:lnTo>
                    <a:pt x="84" y="1203"/>
                  </a:lnTo>
                  <a:lnTo>
                    <a:pt x="84" y="1237"/>
                  </a:lnTo>
                  <a:lnTo>
                    <a:pt x="84" y="1265"/>
                  </a:lnTo>
                  <a:lnTo>
                    <a:pt x="84" y="1285"/>
                  </a:lnTo>
                  <a:lnTo>
                    <a:pt x="83" y="1298"/>
                  </a:lnTo>
                  <a:lnTo>
                    <a:pt x="83" y="1303"/>
                  </a:lnTo>
                  <a:lnTo>
                    <a:pt x="88" y="1303"/>
                  </a:lnTo>
                  <a:lnTo>
                    <a:pt x="101" y="1303"/>
                  </a:lnTo>
                  <a:lnTo>
                    <a:pt x="123" y="1303"/>
                  </a:lnTo>
                  <a:lnTo>
                    <a:pt x="152" y="1303"/>
                  </a:lnTo>
                  <a:lnTo>
                    <a:pt x="188" y="1303"/>
                  </a:lnTo>
                  <a:lnTo>
                    <a:pt x="231" y="1302"/>
                  </a:lnTo>
                  <a:lnTo>
                    <a:pt x="279" y="1302"/>
                  </a:lnTo>
                  <a:lnTo>
                    <a:pt x="332" y="1302"/>
                  </a:lnTo>
                  <a:lnTo>
                    <a:pt x="391" y="1302"/>
                  </a:lnTo>
                  <a:lnTo>
                    <a:pt x="453" y="1302"/>
                  </a:lnTo>
                  <a:lnTo>
                    <a:pt x="517" y="1302"/>
                  </a:lnTo>
                  <a:lnTo>
                    <a:pt x="585" y="1302"/>
                  </a:lnTo>
                  <a:lnTo>
                    <a:pt x="655" y="1302"/>
                  </a:lnTo>
                  <a:lnTo>
                    <a:pt x="727" y="1302"/>
                  </a:lnTo>
                  <a:lnTo>
                    <a:pt x="800" y="1302"/>
                  </a:lnTo>
                  <a:lnTo>
                    <a:pt x="872" y="1302"/>
                  </a:lnTo>
                  <a:lnTo>
                    <a:pt x="945" y="1302"/>
                  </a:lnTo>
                  <a:lnTo>
                    <a:pt x="1017" y="1300"/>
                  </a:lnTo>
                  <a:lnTo>
                    <a:pt x="1087" y="1300"/>
                  </a:lnTo>
                  <a:lnTo>
                    <a:pt x="1155" y="1300"/>
                  </a:lnTo>
                  <a:lnTo>
                    <a:pt x="1220" y="1300"/>
                  </a:lnTo>
                  <a:lnTo>
                    <a:pt x="1282" y="1300"/>
                  </a:lnTo>
                  <a:lnTo>
                    <a:pt x="1341" y="1300"/>
                  </a:lnTo>
                  <a:lnTo>
                    <a:pt x="1394" y="1300"/>
                  </a:lnTo>
                  <a:lnTo>
                    <a:pt x="1442" y="1300"/>
                  </a:lnTo>
                  <a:lnTo>
                    <a:pt x="1485" y="1300"/>
                  </a:lnTo>
                  <a:lnTo>
                    <a:pt x="1521" y="1300"/>
                  </a:lnTo>
                  <a:lnTo>
                    <a:pt x="1551" y="1300"/>
                  </a:lnTo>
                  <a:lnTo>
                    <a:pt x="1572" y="1300"/>
                  </a:lnTo>
                  <a:lnTo>
                    <a:pt x="1585" y="1300"/>
                  </a:lnTo>
                  <a:lnTo>
                    <a:pt x="1590" y="1300"/>
                  </a:lnTo>
                  <a:lnTo>
                    <a:pt x="1596" y="341"/>
                  </a:lnTo>
                  <a:lnTo>
                    <a:pt x="84" y="335"/>
                  </a:lnTo>
                  <a:close/>
                  <a:moveTo>
                    <a:pt x="779" y="249"/>
                  </a:moveTo>
                  <a:lnTo>
                    <a:pt x="854" y="249"/>
                  </a:lnTo>
                  <a:lnTo>
                    <a:pt x="931" y="249"/>
                  </a:lnTo>
                  <a:lnTo>
                    <a:pt x="1006" y="249"/>
                  </a:lnTo>
                  <a:lnTo>
                    <a:pt x="1080" y="249"/>
                  </a:lnTo>
                  <a:lnTo>
                    <a:pt x="1152" y="249"/>
                  </a:lnTo>
                  <a:lnTo>
                    <a:pt x="1223" y="249"/>
                  </a:lnTo>
                  <a:lnTo>
                    <a:pt x="1290" y="250"/>
                  </a:lnTo>
                  <a:lnTo>
                    <a:pt x="1353" y="250"/>
                  </a:lnTo>
                  <a:lnTo>
                    <a:pt x="1412" y="250"/>
                  </a:lnTo>
                  <a:lnTo>
                    <a:pt x="1467" y="250"/>
                  </a:lnTo>
                  <a:lnTo>
                    <a:pt x="1516" y="250"/>
                  </a:lnTo>
                  <a:lnTo>
                    <a:pt x="1559" y="250"/>
                  </a:lnTo>
                  <a:lnTo>
                    <a:pt x="1595" y="250"/>
                  </a:lnTo>
                  <a:lnTo>
                    <a:pt x="1616" y="253"/>
                  </a:lnTo>
                  <a:lnTo>
                    <a:pt x="1634" y="259"/>
                  </a:lnTo>
                  <a:lnTo>
                    <a:pt x="1648" y="268"/>
                  </a:lnTo>
                  <a:lnTo>
                    <a:pt x="1660" y="279"/>
                  </a:lnTo>
                  <a:lnTo>
                    <a:pt x="1669" y="293"/>
                  </a:lnTo>
                  <a:lnTo>
                    <a:pt x="1675" y="309"/>
                  </a:lnTo>
                  <a:lnTo>
                    <a:pt x="1678" y="324"/>
                  </a:lnTo>
                  <a:lnTo>
                    <a:pt x="1681" y="342"/>
                  </a:lnTo>
                  <a:lnTo>
                    <a:pt x="1681" y="359"/>
                  </a:lnTo>
                  <a:lnTo>
                    <a:pt x="1681" y="375"/>
                  </a:lnTo>
                  <a:lnTo>
                    <a:pt x="1681" y="399"/>
                  </a:lnTo>
                  <a:lnTo>
                    <a:pt x="1681" y="431"/>
                  </a:lnTo>
                  <a:lnTo>
                    <a:pt x="1681" y="468"/>
                  </a:lnTo>
                  <a:lnTo>
                    <a:pt x="1679" y="511"/>
                  </a:lnTo>
                  <a:lnTo>
                    <a:pt x="1679" y="559"/>
                  </a:lnTo>
                  <a:lnTo>
                    <a:pt x="1679" y="610"/>
                  </a:lnTo>
                  <a:lnTo>
                    <a:pt x="1679" y="665"/>
                  </a:lnTo>
                  <a:lnTo>
                    <a:pt x="1679" y="721"/>
                  </a:lnTo>
                  <a:lnTo>
                    <a:pt x="1678" y="779"/>
                  </a:lnTo>
                  <a:lnTo>
                    <a:pt x="1678" y="838"/>
                  </a:lnTo>
                  <a:lnTo>
                    <a:pt x="1678" y="895"/>
                  </a:lnTo>
                  <a:lnTo>
                    <a:pt x="1678" y="952"/>
                  </a:lnTo>
                  <a:lnTo>
                    <a:pt x="1678" y="1007"/>
                  </a:lnTo>
                  <a:lnTo>
                    <a:pt x="1677" y="1060"/>
                  </a:lnTo>
                  <a:lnTo>
                    <a:pt x="1677" y="1109"/>
                  </a:lnTo>
                  <a:lnTo>
                    <a:pt x="1677" y="1153"/>
                  </a:lnTo>
                  <a:lnTo>
                    <a:pt x="1677" y="1192"/>
                  </a:lnTo>
                  <a:lnTo>
                    <a:pt x="1677" y="1225"/>
                  </a:lnTo>
                  <a:lnTo>
                    <a:pt x="1677" y="1252"/>
                  </a:lnTo>
                  <a:lnTo>
                    <a:pt x="1676" y="1271"/>
                  </a:lnTo>
                  <a:lnTo>
                    <a:pt x="1676" y="1281"/>
                  </a:lnTo>
                  <a:lnTo>
                    <a:pt x="1676" y="1302"/>
                  </a:lnTo>
                  <a:lnTo>
                    <a:pt x="1673" y="1321"/>
                  </a:lnTo>
                  <a:lnTo>
                    <a:pt x="1669" y="1340"/>
                  </a:lnTo>
                  <a:lnTo>
                    <a:pt x="1659" y="1355"/>
                  </a:lnTo>
                  <a:lnTo>
                    <a:pt x="1645" y="1371"/>
                  </a:lnTo>
                  <a:lnTo>
                    <a:pt x="1627" y="1382"/>
                  </a:lnTo>
                  <a:lnTo>
                    <a:pt x="1608" y="1386"/>
                  </a:lnTo>
                  <a:lnTo>
                    <a:pt x="1588" y="1390"/>
                  </a:lnTo>
                  <a:lnTo>
                    <a:pt x="1568" y="1390"/>
                  </a:lnTo>
                  <a:lnTo>
                    <a:pt x="1547" y="1389"/>
                  </a:lnTo>
                  <a:lnTo>
                    <a:pt x="1537" y="1389"/>
                  </a:lnTo>
                  <a:lnTo>
                    <a:pt x="1520" y="1389"/>
                  </a:lnTo>
                  <a:lnTo>
                    <a:pt x="1495" y="1389"/>
                  </a:lnTo>
                  <a:lnTo>
                    <a:pt x="1461" y="1389"/>
                  </a:lnTo>
                  <a:lnTo>
                    <a:pt x="1422" y="1389"/>
                  </a:lnTo>
                  <a:lnTo>
                    <a:pt x="1377" y="1389"/>
                  </a:lnTo>
                  <a:lnTo>
                    <a:pt x="1326" y="1389"/>
                  </a:lnTo>
                  <a:lnTo>
                    <a:pt x="1270" y="1389"/>
                  </a:lnTo>
                  <a:lnTo>
                    <a:pt x="1212" y="1389"/>
                  </a:lnTo>
                  <a:lnTo>
                    <a:pt x="1149" y="1389"/>
                  </a:lnTo>
                  <a:lnTo>
                    <a:pt x="1083" y="1389"/>
                  </a:lnTo>
                  <a:lnTo>
                    <a:pt x="1015" y="1389"/>
                  </a:lnTo>
                  <a:lnTo>
                    <a:pt x="946" y="1390"/>
                  </a:lnTo>
                  <a:lnTo>
                    <a:pt x="876" y="1390"/>
                  </a:lnTo>
                  <a:lnTo>
                    <a:pt x="806" y="1390"/>
                  </a:lnTo>
                  <a:lnTo>
                    <a:pt x="735" y="1390"/>
                  </a:lnTo>
                  <a:lnTo>
                    <a:pt x="666" y="1390"/>
                  </a:lnTo>
                  <a:lnTo>
                    <a:pt x="598" y="1390"/>
                  </a:lnTo>
                  <a:lnTo>
                    <a:pt x="533" y="1390"/>
                  </a:lnTo>
                  <a:lnTo>
                    <a:pt x="471" y="1390"/>
                  </a:lnTo>
                  <a:lnTo>
                    <a:pt x="411" y="1390"/>
                  </a:lnTo>
                  <a:lnTo>
                    <a:pt x="356" y="1390"/>
                  </a:lnTo>
                  <a:lnTo>
                    <a:pt x="305" y="1390"/>
                  </a:lnTo>
                  <a:lnTo>
                    <a:pt x="260" y="1390"/>
                  </a:lnTo>
                  <a:lnTo>
                    <a:pt x="221" y="1390"/>
                  </a:lnTo>
                  <a:lnTo>
                    <a:pt x="188" y="1390"/>
                  </a:lnTo>
                  <a:lnTo>
                    <a:pt x="163" y="1390"/>
                  </a:lnTo>
                  <a:lnTo>
                    <a:pt x="145" y="1390"/>
                  </a:lnTo>
                  <a:lnTo>
                    <a:pt x="137" y="1390"/>
                  </a:lnTo>
                  <a:lnTo>
                    <a:pt x="117" y="1390"/>
                  </a:lnTo>
                  <a:lnTo>
                    <a:pt x="96" y="1390"/>
                  </a:lnTo>
                  <a:lnTo>
                    <a:pt x="76" y="1389"/>
                  </a:lnTo>
                  <a:lnTo>
                    <a:pt x="56" y="1385"/>
                  </a:lnTo>
                  <a:lnTo>
                    <a:pt x="39" y="1376"/>
                  </a:lnTo>
                  <a:lnTo>
                    <a:pt x="25" y="1362"/>
                  </a:lnTo>
                  <a:lnTo>
                    <a:pt x="14" y="1347"/>
                  </a:lnTo>
                  <a:lnTo>
                    <a:pt x="8" y="1329"/>
                  </a:lnTo>
                  <a:lnTo>
                    <a:pt x="3" y="1310"/>
                  </a:lnTo>
                  <a:lnTo>
                    <a:pt x="2" y="1290"/>
                  </a:lnTo>
                  <a:lnTo>
                    <a:pt x="1" y="1269"/>
                  </a:lnTo>
                  <a:lnTo>
                    <a:pt x="1" y="1252"/>
                  </a:lnTo>
                  <a:lnTo>
                    <a:pt x="1" y="1247"/>
                  </a:lnTo>
                  <a:lnTo>
                    <a:pt x="1" y="1234"/>
                  </a:lnTo>
                  <a:lnTo>
                    <a:pt x="1" y="1213"/>
                  </a:lnTo>
                  <a:lnTo>
                    <a:pt x="1" y="1185"/>
                  </a:lnTo>
                  <a:lnTo>
                    <a:pt x="1" y="1150"/>
                  </a:lnTo>
                  <a:lnTo>
                    <a:pt x="1" y="1111"/>
                  </a:lnTo>
                  <a:lnTo>
                    <a:pt x="1" y="1067"/>
                  </a:lnTo>
                  <a:lnTo>
                    <a:pt x="1" y="1018"/>
                  </a:lnTo>
                  <a:lnTo>
                    <a:pt x="1" y="968"/>
                  </a:lnTo>
                  <a:lnTo>
                    <a:pt x="1" y="914"/>
                  </a:lnTo>
                  <a:lnTo>
                    <a:pt x="1" y="859"/>
                  </a:lnTo>
                  <a:lnTo>
                    <a:pt x="1" y="803"/>
                  </a:lnTo>
                  <a:lnTo>
                    <a:pt x="1" y="748"/>
                  </a:lnTo>
                  <a:lnTo>
                    <a:pt x="0" y="694"/>
                  </a:lnTo>
                  <a:lnTo>
                    <a:pt x="0" y="641"/>
                  </a:lnTo>
                  <a:lnTo>
                    <a:pt x="0" y="591"/>
                  </a:lnTo>
                  <a:lnTo>
                    <a:pt x="0" y="545"/>
                  </a:lnTo>
                  <a:lnTo>
                    <a:pt x="0" y="502"/>
                  </a:lnTo>
                  <a:lnTo>
                    <a:pt x="0" y="464"/>
                  </a:lnTo>
                  <a:lnTo>
                    <a:pt x="0" y="433"/>
                  </a:lnTo>
                  <a:lnTo>
                    <a:pt x="0" y="406"/>
                  </a:lnTo>
                  <a:lnTo>
                    <a:pt x="0" y="388"/>
                  </a:lnTo>
                  <a:lnTo>
                    <a:pt x="1" y="379"/>
                  </a:lnTo>
                  <a:lnTo>
                    <a:pt x="1" y="361"/>
                  </a:lnTo>
                  <a:lnTo>
                    <a:pt x="1" y="344"/>
                  </a:lnTo>
                  <a:lnTo>
                    <a:pt x="2" y="326"/>
                  </a:lnTo>
                  <a:lnTo>
                    <a:pt x="5" y="310"/>
                  </a:lnTo>
                  <a:lnTo>
                    <a:pt x="10" y="294"/>
                  </a:lnTo>
                  <a:lnTo>
                    <a:pt x="20" y="280"/>
                  </a:lnTo>
                  <a:lnTo>
                    <a:pt x="34" y="268"/>
                  </a:lnTo>
                  <a:lnTo>
                    <a:pt x="50" y="260"/>
                  </a:lnTo>
                  <a:lnTo>
                    <a:pt x="68" y="255"/>
                  </a:lnTo>
                  <a:lnTo>
                    <a:pt x="86" y="251"/>
                  </a:lnTo>
                  <a:lnTo>
                    <a:pt x="105" y="250"/>
                  </a:lnTo>
                  <a:lnTo>
                    <a:pt x="123" y="250"/>
                  </a:lnTo>
                  <a:lnTo>
                    <a:pt x="134" y="250"/>
                  </a:lnTo>
                  <a:lnTo>
                    <a:pt x="156" y="250"/>
                  </a:lnTo>
                  <a:lnTo>
                    <a:pt x="186" y="250"/>
                  </a:lnTo>
                  <a:lnTo>
                    <a:pt x="221" y="250"/>
                  </a:lnTo>
                  <a:lnTo>
                    <a:pt x="266" y="249"/>
                  </a:lnTo>
                  <a:lnTo>
                    <a:pt x="316" y="249"/>
                  </a:lnTo>
                  <a:lnTo>
                    <a:pt x="370" y="249"/>
                  </a:lnTo>
                  <a:lnTo>
                    <a:pt x="430" y="249"/>
                  </a:lnTo>
                  <a:lnTo>
                    <a:pt x="494" y="249"/>
                  </a:lnTo>
                  <a:lnTo>
                    <a:pt x="562" y="249"/>
                  </a:lnTo>
                  <a:lnTo>
                    <a:pt x="633" y="249"/>
                  </a:lnTo>
                  <a:lnTo>
                    <a:pt x="705" y="249"/>
                  </a:lnTo>
                  <a:lnTo>
                    <a:pt x="779" y="249"/>
                  </a:lnTo>
                  <a:close/>
                  <a:moveTo>
                    <a:pt x="1247" y="94"/>
                  </a:moveTo>
                  <a:lnTo>
                    <a:pt x="1247" y="125"/>
                  </a:lnTo>
                  <a:lnTo>
                    <a:pt x="1355" y="125"/>
                  </a:lnTo>
                  <a:lnTo>
                    <a:pt x="1355" y="94"/>
                  </a:lnTo>
                  <a:lnTo>
                    <a:pt x="1247" y="94"/>
                  </a:lnTo>
                  <a:close/>
                  <a:moveTo>
                    <a:pt x="1393" y="62"/>
                  </a:moveTo>
                  <a:lnTo>
                    <a:pt x="1393" y="130"/>
                  </a:lnTo>
                  <a:lnTo>
                    <a:pt x="1472" y="130"/>
                  </a:lnTo>
                  <a:lnTo>
                    <a:pt x="1472" y="62"/>
                  </a:lnTo>
                  <a:lnTo>
                    <a:pt x="1393" y="62"/>
                  </a:lnTo>
                  <a:close/>
                  <a:moveTo>
                    <a:pt x="1495" y="43"/>
                  </a:moveTo>
                  <a:lnTo>
                    <a:pt x="1528" y="86"/>
                  </a:lnTo>
                  <a:lnTo>
                    <a:pt x="1491" y="129"/>
                  </a:lnTo>
                  <a:lnTo>
                    <a:pt x="1522" y="129"/>
                  </a:lnTo>
                  <a:lnTo>
                    <a:pt x="1542" y="101"/>
                  </a:lnTo>
                  <a:lnTo>
                    <a:pt x="1545" y="98"/>
                  </a:lnTo>
                  <a:lnTo>
                    <a:pt x="1545" y="95"/>
                  </a:lnTo>
                  <a:lnTo>
                    <a:pt x="1546" y="95"/>
                  </a:lnTo>
                  <a:lnTo>
                    <a:pt x="1547" y="99"/>
                  </a:lnTo>
                  <a:lnTo>
                    <a:pt x="1548" y="101"/>
                  </a:lnTo>
                  <a:lnTo>
                    <a:pt x="1567" y="129"/>
                  </a:lnTo>
                  <a:lnTo>
                    <a:pt x="1598" y="129"/>
                  </a:lnTo>
                  <a:lnTo>
                    <a:pt x="1563" y="86"/>
                  </a:lnTo>
                  <a:lnTo>
                    <a:pt x="1598" y="43"/>
                  </a:lnTo>
                  <a:lnTo>
                    <a:pt x="1568" y="43"/>
                  </a:lnTo>
                  <a:lnTo>
                    <a:pt x="1551" y="69"/>
                  </a:lnTo>
                  <a:lnTo>
                    <a:pt x="1548" y="73"/>
                  </a:lnTo>
                  <a:lnTo>
                    <a:pt x="1547" y="76"/>
                  </a:lnTo>
                  <a:lnTo>
                    <a:pt x="1546" y="76"/>
                  </a:lnTo>
                  <a:lnTo>
                    <a:pt x="1545" y="73"/>
                  </a:lnTo>
                  <a:lnTo>
                    <a:pt x="1542" y="69"/>
                  </a:lnTo>
                  <a:lnTo>
                    <a:pt x="1526" y="43"/>
                  </a:lnTo>
                  <a:lnTo>
                    <a:pt x="1495" y="43"/>
                  </a:lnTo>
                  <a:close/>
                  <a:moveTo>
                    <a:pt x="1595" y="0"/>
                  </a:moveTo>
                  <a:lnTo>
                    <a:pt x="1616" y="2"/>
                  </a:lnTo>
                  <a:lnTo>
                    <a:pt x="1634" y="8"/>
                  </a:lnTo>
                  <a:lnTo>
                    <a:pt x="1648" y="18"/>
                  </a:lnTo>
                  <a:lnTo>
                    <a:pt x="1659" y="30"/>
                  </a:lnTo>
                  <a:lnTo>
                    <a:pt x="1669" y="44"/>
                  </a:lnTo>
                  <a:lnTo>
                    <a:pt x="1673" y="62"/>
                  </a:lnTo>
                  <a:lnTo>
                    <a:pt x="1678" y="80"/>
                  </a:lnTo>
                  <a:lnTo>
                    <a:pt x="1681" y="99"/>
                  </a:lnTo>
                  <a:lnTo>
                    <a:pt x="1681" y="119"/>
                  </a:lnTo>
                  <a:lnTo>
                    <a:pt x="1681" y="138"/>
                  </a:lnTo>
                  <a:lnTo>
                    <a:pt x="1681" y="157"/>
                  </a:lnTo>
                  <a:lnTo>
                    <a:pt x="1679" y="176"/>
                  </a:lnTo>
                  <a:lnTo>
                    <a:pt x="1678" y="193"/>
                  </a:lnTo>
                  <a:lnTo>
                    <a:pt x="1678" y="207"/>
                  </a:lnTo>
                  <a:lnTo>
                    <a:pt x="1672" y="202"/>
                  </a:lnTo>
                  <a:lnTo>
                    <a:pt x="1664" y="197"/>
                  </a:lnTo>
                  <a:lnTo>
                    <a:pt x="1653" y="189"/>
                  </a:lnTo>
                  <a:lnTo>
                    <a:pt x="1640" y="183"/>
                  </a:lnTo>
                  <a:lnTo>
                    <a:pt x="1625" y="179"/>
                  </a:lnTo>
                  <a:lnTo>
                    <a:pt x="1605" y="177"/>
                  </a:lnTo>
                  <a:lnTo>
                    <a:pt x="1597" y="177"/>
                  </a:lnTo>
                  <a:lnTo>
                    <a:pt x="1582" y="177"/>
                  </a:lnTo>
                  <a:lnTo>
                    <a:pt x="1557" y="177"/>
                  </a:lnTo>
                  <a:lnTo>
                    <a:pt x="1523" y="177"/>
                  </a:lnTo>
                  <a:lnTo>
                    <a:pt x="1484" y="177"/>
                  </a:lnTo>
                  <a:lnTo>
                    <a:pt x="1439" y="176"/>
                  </a:lnTo>
                  <a:lnTo>
                    <a:pt x="1387" y="176"/>
                  </a:lnTo>
                  <a:lnTo>
                    <a:pt x="1331" y="176"/>
                  </a:lnTo>
                  <a:lnTo>
                    <a:pt x="1270" y="176"/>
                  </a:lnTo>
                  <a:lnTo>
                    <a:pt x="1205" y="175"/>
                  </a:lnTo>
                  <a:lnTo>
                    <a:pt x="1137" y="175"/>
                  </a:lnTo>
                  <a:lnTo>
                    <a:pt x="1067" y="175"/>
                  </a:lnTo>
                  <a:lnTo>
                    <a:pt x="995" y="175"/>
                  </a:lnTo>
                  <a:lnTo>
                    <a:pt x="921" y="174"/>
                  </a:lnTo>
                  <a:lnTo>
                    <a:pt x="847" y="174"/>
                  </a:lnTo>
                  <a:lnTo>
                    <a:pt x="772" y="174"/>
                  </a:lnTo>
                  <a:lnTo>
                    <a:pt x="699" y="173"/>
                  </a:lnTo>
                  <a:lnTo>
                    <a:pt x="627" y="173"/>
                  </a:lnTo>
                  <a:lnTo>
                    <a:pt x="556" y="173"/>
                  </a:lnTo>
                  <a:lnTo>
                    <a:pt x="488" y="173"/>
                  </a:lnTo>
                  <a:lnTo>
                    <a:pt x="423" y="172"/>
                  </a:lnTo>
                  <a:lnTo>
                    <a:pt x="362" y="172"/>
                  </a:lnTo>
                  <a:lnTo>
                    <a:pt x="305" y="172"/>
                  </a:lnTo>
                  <a:lnTo>
                    <a:pt x="254" y="172"/>
                  </a:lnTo>
                  <a:lnTo>
                    <a:pt x="207" y="170"/>
                  </a:lnTo>
                  <a:lnTo>
                    <a:pt x="168" y="170"/>
                  </a:lnTo>
                  <a:lnTo>
                    <a:pt x="134" y="170"/>
                  </a:lnTo>
                  <a:lnTo>
                    <a:pt x="109" y="170"/>
                  </a:lnTo>
                  <a:lnTo>
                    <a:pt x="93" y="170"/>
                  </a:lnTo>
                  <a:lnTo>
                    <a:pt x="84" y="170"/>
                  </a:lnTo>
                  <a:lnTo>
                    <a:pt x="68" y="170"/>
                  </a:lnTo>
                  <a:lnTo>
                    <a:pt x="50" y="172"/>
                  </a:lnTo>
                  <a:lnTo>
                    <a:pt x="34" y="175"/>
                  </a:lnTo>
                  <a:lnTo>
                    <a:pt x="19" y="182"/>
                  </a:lnTo>
                  <a:lnTo>
                    <a:pt x="7" y="194"/>
                  </a:lnTo>
                  <a:lnTo>
                    <a:pt x="6" y="168"/>
                  </a:lnTo>
                  <a:lnTo>
                    <a:pt x="5" y="143"/>
                  </a:lnTo>
                  <a:lnTo>
                    <a:pt x="5" y="118"/>
                  </a:lnTo>
                  <a:lnTo>
                    <a:pt x="6" y="93"/>
                  </a:lnTo>
                  <a:lnTo>
                    <a:pt x="10" y="67"/>
                  </a:lnTo>
                  <a:lnTo>
                    <a:pt x="19" y="46"/>
                  </a:lnTo>
                  <a:lnTo>
                    <a:pt x="28" y="32"/>
                  </a:lnTo>
                  <a:lnTo>
                    <a:pt x="41" y="20"/>
                  </a:lnTo>
                  <a:lnTo>
                    <a:pt x="57" y="12"/>
                  </a:lnTo>
                  <a:lnTo>
                    <a:pt x="75" y="7"/>
                  </a:lnTo>
                  <a:lnTo>
                    <a:pt x="93" y="3"/>
                  </a:lnTo>
                  <a:lnTo>
                    <a:pt x="112" y="1"/>
                  </a:lnTo>
                  <a:lnTo>
                    <a:pt x="131" y="1"/>
                  </a:lnTo>
                  <a:lnTo>
                    <a:pt x="150" y="1"/>
                  </a:lnTo>
                  <a:lnTo>
                    <a:pt x="176" y="1"/>
                  </a:lnTo>
                  <a:lnTo>
                    <a:pt x="210" y="1"/>
                  </a:lnTo>
                  <a:lnTo>
                    <a:pt x="250" y="1"/>
                  </a:lnTo>
                  <a:lnTo>
                    <a:pt x="299" y="1"/>
                  </a:lnTo>
                  <a:lnTo>
                    <a:pt x="354" y="1"/>
                  </a:lnTo>
                  <a:lnTo>
                    <a:pt x="413" y="1"/>
                  </a:lnTo>
                  <a:lnTo>
                    <a:pt x="479" y="1"/>
                  </a:lnTo>
                  <a:lnTo>
                    <a:pt x="548" y="1"/>
                  </a:lnTo>
                  <a:lnTo>
                    <a:pt x="620" y="1"/>
                  </a:lnTo>
                  <a:lnTo>
                    <a:pt x="696" y="1"/>
                  </a:lnTo>
                  <a:lnTo>
                    <a:pt x="772" y="1"/>
                  </a:lnTo>
                  <a:lnTo>
                    <a:pt x="851" y="1"/>
                  </a:lnTo>
                  <a:lnTo>
                    <a:pt x="930" y="1"/>
                  </a:lnTo>
                  <a:lnTo>
                    <a:pt x="1009" y="1"/>
                  </a:lnTo>
                  <a:lnTo>
                    <a:pt x="1087" y="1"/>
                  </a:lnTo>
                  <a:lnTo>
                    <a:pt x="1163" y="1"/>
                  </a:lnTo>
                  <a:lnTo>
                    <a:pt x="1237" y="1"/>
                  </a:lnTo>
                  <a:lnTo>
                    <a:pt x="1309" y="1"/>
                  </a:lnTo>
                  <a:lnTo>
                    <a:pt x="1377" y="1"/>
                  </a:lnTo>
                  <a:lnTo>
                    <a:pt x="1440" y="1"/>
                  </a:lnTo>
                  <a:lnTo>
                    <a:pt x="1497" y="0"/>
                  </a:lnTo>
                  <a:lnTo>
                    <a:pt x="1549" y="0"/>
                  </a:lnTo>
                  <a:lnTo>
                    <a:pt x="1595" y="0"/>
                  </a:lnTo>
                  <a:close/>
                </a:path>
              </a:pathLst>
            </a:custGeom>
            <a:grpFill/>
            <a:ln w="0">
              <a:noFill/>
              <a:prstDash val="solid"/>
              <a:round/>
              <a:headEnd/>
              <a:tailEnd/>
            </a:ln>
          </p:spPr>
          <p:txBody>
            <a:bodyPr vert="horz" wrap="square" lIns="89642" tIns="44821" rIns="89642" bIns="44821" numCol="1" anchor="t" anchorCtr="0" compatLnSpc="1">
              <a:prstTxWarp prst="textNoShape">
                <a:avLst/>
              </a:prstTxWarp>
            </a:bodyPr>
            <a:lstStyle/>
            <a:p>
              <a:endParaRPr lang="en-GB" sz="1765"/>
            </a:p>
          </p:txBody>
        </p:sp>
        <p:sp>
          <p:nvSpPr>
            <p:cNvPr id="91" name="Freeform 966"/>
            <p:cNvSpPr>
              <a:spLocks noEditPoints="1"/>
            </p:cNvSpPr>
            <p:nvPr/>
          </p:nvSpPr>
          <p:spPr bwMode="auto">
            <a:xfrm>
              <a:off x="5915" y="3068"/>
              <a:ext cx="1346" cy="1154"/>
            </a:xfrm>
            <a:custGeom>
              <a:avLst/>
              <a:gdLst>
                <a:gd name="T0" fmla="*/ 195 w 2693"/>
                <a:gd name="T1" fmla="*/ 155 h 2309"/>
                <a:gd name="T2" fmla="*/ 158 w 2693"/>
                <a:gd name="T3" fmla="*/ 217 h 2309"/>
                <a:gd name="T4" fmla="*/ 180 w 2693"/>
                <a:gd name="T5" fmla="*/ 1806 h 2309"/>
                <a:gd name="T6" fmla="*/ 233 w 2693"/>
                <a:gd name="T7" fmla="*/ 1825 h 2309"/>
                <a:gd name="T8" fmla="*/ 558 w 2693"/>
                <a:gd name="T9" fmla="*/ 1825 h 2309"/>
                <a:gd name="T10" fmla="*/ 1332 w 2693"/>
                <a:gd name="T11" fmla="*/ 1825 h 2309"/>
                <a:gd name="T12" fmla="*/ 1978 w 2693"/>
                <a:gd name="T13" fmla="*/ 1825 h 2309"/>
                <a:gd name="T14" fmla="*/ 2486 w 2693"/>
                <a:gd name="T15" fmla="*/ 1823 h 2309"/>
                <a:gd name="T16" fmla="*/ 2534 w 2693"/>
                <a:gd name="T17" fmla="*/ 1774 h 2309"/>
                <a:gd name="T18" fmla="*/ 2527 w 2693"/>
                <a:gd name="T19" fmla="*/ 180 h 2309"/>
                <a:gd name="T20" fmla="*/ 2467 w 2693"/>
                <a:gd name="T21" fmla="*/ 145 h 2309"/>
                <a:gd name="T22" fmla="*/ 2446 w 2693"/>
                <a:gd name="T23" fmla="*/ 145 h 2309"/>
                <a:gd name="T24" fmla="*/ 2090 w 2693"/>
                <a:gd name="T25" fmla="*/ 145 h 2309"/>
                <a:gd name="T26" fmla="*/ 1831 w 2693"/>
                <a:gd name="T27" fmla="*/ 145 h 2309"/>
                <a:gd name="T28" fmla="*/ 721 w 2693"/>
                <a:gd name="T29" fmla="*/ 145 h 2309"/>
                <a:gd name="T30" fmla="*/ 93 w 2693"/>
                <a:gd name="T31" fmla="*/ 0 h 2309"/>
                <a:gd name="T32" fmla="*/ 179 w 2693"/>
                <a:gd name="T33" fmla="*/ 0 h 2309"/>
                <a:gd name="T34" fmla="*/ 363 w 2693"/>
                <a:gd name="T35" fmla="*/ 0 h 2309"/>
                <a:gd name="T36" fmla="*/ 707 w 2693"/>
                <a:gd name="T37" fmla="*/ 0 h 2309"/>
                <a:gd name="T38" fmla="*/ 1379 w 2693"/>
                <a:gd name="T39" fmla="*/ 0 h 2309"/>
                <a:gd name="T40" fmla="*/ 2248 w 2693"/>
                <a:gd name="T41" fmla="*/ 0 h 2309"/>
                <a:gd name="T42" fmla="*/ 2650 w 2693"/>
                <a:gd name="T43" fmla="*/ 11 h 2309"/>
                <a:gd name="T44" fmla="*/ 2693 w 2693"/>
                <a:gd name="T45" fmla="*/ 82 h 2309"/>
                <a:gd name="T46" fmla="*/ 2693 w 2693"/>
                <a:gd name="T47" fmla="*/ 116 h 2309"/>
                <a:gd name="T48" fmla="*/ 2693 w 2693"/>
                <a:gd name="T49" fmla="*/ 801 h 2309"/>
                <a:gd name="T50" fmla="*/ 2693 w 2693"/>
                <a:gd name="T51" fmla="*/ 1888 h 2309"/>
                <a:gd name="T52" fmla="*/ 2650 w 2693"/>
                <a:gd name="T53" fmla="*/ 1963 h 2309"/>
                <a:gd name="T54" fmla="*/ 2465 w 2693"/>
                <a:gd name="T55" fmla="*/ 1975 h 2309"/>
                <a:gd name="T56" fmla="*/ 2233 w 2693"/>
                <a:gd name="T57" fmla="*/ 1975 h 2309"/>
                <a:gd name="T58" fmla="*/ 1829 w 2693"/>
                <a:gd name="T59" fmla="*/ 1988 h 2309"/>
                <a:gd name="T60" fmla="*/ 1837 w 2693"/>
                <a:gd name="T61" fmla="*/ 2060 h 2309"/>
                <a:gd name="T62" fmla="*/ 1863 w 2693"/>
                <a:gd name="T63" fmla="*/ 2122 h 2309"/>
                <a:gd name="T64" fmla="*/ 1938 w 2693"/>
                <a:gd name="T65" fmla="*/ 2152 h 2309"/>
                <a:gd name="T66" fmla="*/ 1989 w 2693"/>
                <a:gd name="T67" fmla="*/ 2155 h 2309"/>
                <a:gd name="T68" fmla="*/ 2043 w 2693"/>
                <a:gd name="T69" fmla="*/ 2197 h 2309"/>
                <a:gd name="T70" fmla="*/ 2046 w 2693"/>
                <a:gd name="T71" fmla="*/ 2223 h 2309"/>
                <a:gd name="T72" fmla="*/ 2034 w 2693"/>
                <a:gd name="T73" fmla="*/ 2284 h 2309"/>
                <a:gd name="T74" fmla="*/ 1989 w 2693"/>
                <a:gd name="T75" fmla="*/ 2309 h 2309"/>
                <a:gd name="T76" fmla="*/ 1978 w 2693"/>
                <a:gd name="T77" fmla="*/ 2309 h 2309"/>
                <a:gd name="T78" fmla="*/ 1637 w 2693"/>
                <a:gd name="T79" fmla="*/ 2309 h 2309"/>
                <a:gd name="T80" fmla="*/ 979 w 2693"/>
                <a:gd name="T81" fmla="*/ 2309 h 2309"/>
                <a:gd name="T82" fmla="*/ 705 w 2693"/>
                <a:gd name="T83" fmla="*/ 2297 h 2309"/>
                <a:gd name="T84" fmla="*/ 681 w 2693"/>
                <a:gd name="T85" fmla="*/ 2216 h 2309"/>
                <a:gd name="T86" fmla="*/ 720 w 2693"/>
                <a:gd name="T87" fmla="*/ 2159 h 2309"/>
                <a:gd name="T88" fmla="*/ 788 w 2693"/>
                <a:gd name="T89" fmla="*/ 2148 h 2309"/>
                <a:gd name="T90" fmla="*/ 863 w 2693"/>
                <a:gd name="T91" fmla="*/ 2133 h 2309"/>
                <a:gd name="T92" fmla="*/ 905 w 2693"/>
                <a:gd name="T93" fmla="*/ 2078 h 2309"/>
                <a:gd name="T94" fmla="*/ 917 w 2693"/>
                <a:gd name="T95" fmla="*/ 2003 h 2309"/>
                <a:gd name="T96" fmla="*/ 801 w 2693"/>
                <a:gd name="T97" fmla="*/ 1975 h 2309"/>
                <a:gd name="T98" fmla="*/ 586 w 2693"/>
                <a:gd name="T99" fmla="*/ 1975 h 2309"/>
                <a:gd name="T100" fmla="*/ 68 w 2693"/>
                <a:gd name="T101" fmla="*/ 1973 h 2309"/>
                <a:gd name="T102" fmla="*/ 4 w 2693"/>
                <a:gd name="T103" fmla="*/ 1912 h 2309"/>
                <a:gd name="T104" fmla="*/ 0 w 2693"/>
                <a:gd name="T105" fmla="*/ 1887 h 2309"/>
                <a:gd name="T106" fmla="*/ 0 w 2693"/>
                <a:gd name="T107" fmla="*/ 1873 h 2309"/>
                <a:gd name="T108" fmla="*/ 0 w 2693"/>
                <a:gd name="T109" fmla="*/ 1329 h 2309"/>
                <a:gd name="T110" fmla="*/ 0 w 2693"/>
                <a:gd name="T111" fmla="*/ 985 h 2309"/>
                <a:gd name="T112" fmla="*/ 0 w 2693"/>
                <a:gd name="T113" fmla="*/ 520 h 2309"/>
                <a:gd name="T114" fmla="*/ 4 w 2693"/>
                <a:gd name="T115" fmla="*/ 60 h 2309"/>
                <a:gd name="T116" fmla="*/ 68 w 2693"/>
                <a:gd name="T117" fmla="*/ 2 h 2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693" h="2309">
                  <a:moveTo>
                    <a:pt x="404" y="145"/>
                  </a:moveTo>
                  <a:lnTo>
                    <a:pt x="233" y="145"/>
                  </a:lnTo>
                  <a:lnTo>
                    <a:pt x="212" y="148"/>
                  </a:lnTo>
                  <a:lnTo>
                    <a:pt x="195" y="155"/>
                  </a:lnTo>
                  <a:lnTo>
                    <a:pt x="180" y="166"/>
                  </a:lnTo>
                  <a:lnTo>
                    <a:pt x="168" y="180"/>
                  </a:lnTo>
                  <a:lnTo>
                    <a:pt x="160" y="197"/>
                  </a:lnTo>
                  <a:lnTo>
                    <a:pt x="158" y="217"/>
                  </a:lnTo>
                  <a:lnTo>
                    <a:pt x="158" y="1755"/>
                  </a:lnTo>
                  <a:lnTo>
                    <a:pt x="160" y="1774"/>
                  </a:lnTo>
                  <a:lnTo>
                    <a:pt x="168" y="1792"/>
                  </a:lnTo>
                  <a:lnTo>
                    <a:pt x="180" y="1806"/>
                  </a:lnTo>
                  <a:lnTo>
                    <a:pt x="195" y="1817"/>
                  </a:lnTo>
                  <a:lnTo>
                    <a:pt x="212" y="1823"/>
                  </a:lnTo>
                  <a:lnTo>
                    <a:pt x="233" y="1825"/>
                  </a:lnTo>
                  <a:lnTo>
                    <a:pt x="233" y="1825"/>
                  </a:lnTo>
                  <a:lnTo>
                    <a:pt x="233" y="1825"/>
                  </a:lnTo>
                  <a:lnTo>
                    <a:pt x="234" y="1825"/>
                  </a:lnTo>
                  <a:lnTo>
                    <a:pt x="512" y="1825"/>
                  </a:lnTo>
                  <a:lnTo>
                    <a:pt x="558" y="1825"/>
                  </a:lnTo>
                  <a:lnTo>
                    <a:pt x="609" y="1825"/>
                  </a:lnTo>
                  <a:lnTo>
                    <a:pt x="1127" y="1825"/>
                  </a:lnTo>
                  <a:lnTo>
                    <a:pt x="1226" y="1825"/>
                  </a:lnTo>
                  <a:lnTo>
                    <a:pt x="1332" y="1825"/>
                  </a:lnTo>
                  <a:lnTo>
                    <a:pt x="1567" y="1825"/>
                  </a:lnTo>
                  <a:lnTo>
                    <a:pt x="1695" y="1825"/>
                  </a:lnTo>
                  <a:lnTo>
                    <a:pt x="1832" y="1825"/>
                  </a:lnTo>
                  <a:lnTo>
                    <a:pt x="1978" y="1825"/>
                  </a:lnTo>
                  <a:lnTo>
                    <a:pt x="2133" y="1825"/>
                  </a:lnTo>
                  <a:lnTo>
                    <a:pt x="2295" y="1825"/>
                  </a:lnTo>
                  <a:lnTo>
                    <a:pt x="2467" y="1825"/>
                  </a:lnTo>
                  <a:lnTo>
                    <a:pt x="2486" y="1823"/>
                  </a:lnTo>
                  <a:lnTo>
                    <a:pt x="2502" y="1817"/>
                  </a:lnTo>
                  <a:lnTo>
                    <a:pt x="2517" y="1806"/>
                  </a:lnTo>
                  <a:lnTo>
                    <a:pt x="2527" y="1792"/>
                  </a:lnTo>
                  <a:lnTo>
                    <a:pt x="2534" y="1774"/>
                  </a:lnTo>
                  <a:lnTo>
                    <a:pt x="2538" y="1755"/>
                  </a:lnTo>
                  <a:lnTo>
                    <a:pt x="2538" y="217"/>
                  </a:lnTo>
                  <a:lnTo>
                    <a:pt x="2534" y="197"/>
                  </a:lnTo>
                  <a:lnTo>
                    <a:pt x="2527" y="180"/>
                  </a:lnTo>
                  <a:lnTo>
                    <a:pt x="2517" y="166"/>
                  </a:lnTo>
                  <a:lnTo>
                    <a:pt x="2502" y="155"/>
                  </a:lnTo>
                  <a:lnTo>
                    <a:pt x="2486" y="148"/>
                  </a:lnTo>
                  <a:lnTo>
                    <a:pt x="2467" y="145"/>
                  </a:lnTo>
                  <a:lnTo>
                    <a:pt x="2467" y="145"/>
                  </a:lnTo>
                  <a:lnTo>
                    <a:pt x="2467" y="145"/>
                  </a:lnTo>
                  <a:lnTo>
                    <a:pt x="2453" y="145"/>
                  </a:lnTo>
                  <a:lnTo>
                    <a:pt x="2446" y="145"/>
                  </a:lnTo>
                  <a:lnTo>
                    <a:pt x="2437" y="145"/>
                  </a:lnTo>
                  <a:lnTo>
                    <a:pt x="2188" y="145"/>
                  </a:lnTo>
                  <a:lnTo>
                    <a:pt x="2141" y="145"/>
                  </a:lnTo>
                  <a:lnTo>
                    <a:pt x="2090" y="145"/>
                  </a:lnTo>
                  <a:lnTo>
                    <a:pt x="2034" y="145"/>
                  </a:lnTo>
                  <a:lnTo>
                    <a:pt x="1972" y="145"/>
                  </a:lnTo>
                  <a:lnTo>
                    <a:pt x="1904" y="145"/>
                  </a:lnTo>
                  <a:lnTo>
                    <a:pt x="1831" y="145"/>
                  </a:lnTo>
                  <a:lnTo>
                    <a:pt x="1133" y="145"/>
                  </a:lnTo>
                  <a:lnTo>
                    <a:pt x="1004" y="145"/>
                  </a:lnTo>
                  <a:lnTo>
                    <a:pt x="867" y="145"/>
                  </a:lnTo>
                  <a:lnTo>
                    <a:pt x="721" y="145"/>
                  </a:lnTo>
                  <a:lnTo>
                    <a:pt x="568" y="145"/>
                  </a:lnTo>
                  <a:lnTo>
                    <a:pt x="404" y="145"/>
                  </a:lnTo>
                  <a:close/>
                  <a:moveTo>
                    <a:pt x="93" y="0"/>
                  </a:moveTo>
                  <a:lnTo>
                    <a:pt x="93" y="0"/>
                  </a:lnTo>
                  <a:lnTo>
                    <a:pt x="106" y="0"/>
                  </a:lnTo>
                  <a:lnTo>
                    <a:pt x="113" y="0"/>
                  </a:lnTo>
                  <a:lnTo>
                    <a:pt x="122" y="0"/>
                  </a:lnTo>
                  <a:lnTo>
                    <a:pt x="179" y="0"/>
                  </a:lnTo>
                  <a:lnTo>
                    <a:pt x="200" y="0"/>
                  </a:lnTo>
                  <a:lnTo>
                    <a:pt x="226" y="0"/>
                  </a:lnTo>
                  <a:lnTo>
                    <a:pt x="322" y="0"/>
                  </a:lnTo>
                  <a:lnTo>
                    <a:pt x="363" y="0"/>
                  </a:lnTo>
                  <a:lnTo>
                    <a:pt x="407" y="0"/>
                  </a:lnTo>
                  <a:lnTo>
                    <a:pt x="457" y="0"/>
                  </a:lnTo>
                  <a:lnTo>
                    <a:pt x="512" y="0"/>
                  </a:lnTo>
                  <a:lnTo>
                    <a:pt x="707" y="0"/>
                  </a:lnTo>
                  <a:lnTo>
                    <a:pt x="783" y="0"/>
                  </a:lnTo>
                  <a:lnTo>
                    <a:pt x="866" y="0"/>
                  </a:lnTo>
                  <a:lnTo>
                    <a:pt x="1263" y="0"/>
                  </a:lnTo>
                  <a:lnTo>
                    <a:pt x="1379" y="0"/>
                  </a:lnTo>
                  <a:lnTo>
                    <a:pt x="1505" y="0"/>
                  </a:lnTo>
                  <a:lnTo>
                    <a:pt x="1637" y="0"/>
                  </a:lnTo>
                  <a:lnTo>
                    <a:pt x="1776" y="0"/>
                  </a:lnTo>
                  <a:lnTo>
                    <a:pt x="2248" y="0"/>
                  </a:lnTo>
                  <a:lnTo>
                    <a:pt x="2422" y="0"/>
                  </a:lnTo>
                  <a:lnTo>
                    <a:pt x="2606" y="0"/>
                  </a:lnTo>
                  <a:lnTo>
                    <a:pt x="2630" y="2"/>
                  </a:lnTo>
                  <a:lnTo>
                    <a:pt x="2650" y="11"/>
                  </a:lnTo>
                  <a:lnTo>
                    <a:pt x="2668" y="24"/>
                  </a:lnTo>
                  <a:lnTo>
                    <a:pt x="2681" y="41"/>
                  </a:lnTo>
                  <a:lnTo>
                    <a:pt x="2689" y="60"/>
                  </a:lnTo>
                  <a:lnTo>
                    <a:pt x="2693" y="82"/>
                  </a:lnTo>
                  <a:lnTo>
                    <a:pt x="2693" y="82"/>
                  </a:lnTo>
                  <a:lnTo>
                    <a:pt x="2693" y="83"/>
                  </a:lnTo>
                  <a:lnTo>
                    <a:pt x="2693" y="106"/>
                  </a:lnTo>
                  <a:lnTo>
                    <a:pt x="2693" y="116"/>
                  </a:lnTo>
                  <a:lnTo>
                    <a:pt x="2693" y="129"/>
                  </a:lnTo>
                  <a:lnTo>
                    <a:pt x="2693" y="641"/>
                  </a:lnTo>
                  <a:lnTo>
                    <a:pt x="2693" y="718"/>
                  </a:lnTo>
                  <a:lnTo>
                    <a:pt x="2693" y="801"/>
                  </a:lnTo>
                  <a:lnTo>
                    <a:pt x="2693" y="891"/>
                  </a:lnTo>
                  <a:lnTo>
                    <a:pt x="2693" y="1646"/>
                  </a:lnTo>
                  <a:lnTo>
                    <a:pt x="2693" y="1735"/>
                  </a:lnTo>
                  <a:lnTo>
                    <a:pt x="2693" y="1888"/>
                  </a:lnTo>
                  <a:lnTo>
                    <a:pt x="2689" y="1912"/>
                  </a:lnTo>
                  <a:lnTo>
                    <a:pt x="2681" y="1932"/>
                  </a:lnTo>
                  <a:lnTo>
                    <a:pt x="2668" y="1950"/>
                  </a:lnTo>
                  <a:lnTo>
                    <a:pt x="2650" y="1963"/>
                  </a:lnTo>
                  <a:lnTo>
                    <a:pt x="2630" y="1973"/>
                  </a:lnTo>
                  <a:lnTo>
                    <a:pt x="2606" y="1975"/>
                  </a:lnTo>
                  <a:lnTo>
                    <a:pt x="2496" y="1975"/>
                  </a:lnTo>
                  <a:lnTo>
                    <a:pt x="2465" y="1975"/>
                  </a:lnTo>
                  <a:lnTo>
                    <a:pt x="2390" y="1975"/>
                  </a:lnTo>
                  <a:lnTo>
                    <a:pt x="2344" y="1975"/>
                  </a:lnTo>
                  <a:lnTo>
                    <a:pt x="2293" y="1975"/>
                  </a:lnTo>
                  <a:lnTo>
                    <a:pt x="2233" y="1975"/>
                  </a:lnTo>
                  <a:lnTo>
                    <a:pt x="2167" y="1975"/>
                  </a:lnTo>
                  <a:lnTo>
                    <a:pt x="1828" y="1975"/>
                  </a:lnTo>
                  <a:lnTo>
                    <a:pt x="1828" y="1979"/>
                  </a:lnTo>
                  <a:lnTo>
                    <a:pt x="1829" y="1988"/>
                  </a:lnTo>
                  <a:lnTo>
                    <a:pt x="1830" y="2003"/>
                  </a:lnTo>
                  <a:lnTo>
                    <a:pt x="1831" y="2021"/>
                  </a:lnTo>
                  <a:lnTo>
                    <a:pt x="1834" y="2040"/>
                  </a:lnTo>
                  <a:lnTo>
                    <a:pt x="1837" y="2060"/>
                  </a:lnTo>
                  <a:lnTo>
                    <a:pt x="1841" y="2078"/>
                  </a:lnTo>
                  <a:lnTo>
                    <a:pt x="1844" y="2095"/>
                  </a:lnTo>
                  <a:lnTo>
                    <a:pt x="1849" y="2105"/>
                  </a:lnTo>
                  <a:lnTo>
                    <a:pt x="1863" y="2122"/>
                  </a:lnTo>
                  <a:lnTo>
                    <a:pt x="1880" y="2135"/>
                  </a:lnTo>
                  <a:lnTo>
                    <a:pt x="1899" y="2143"/>
                  </a:lnTo>
                  <a:lnTo>
                    <a:pt x="1919" y="2148"/>
                  </a:lnTo>
                  <a:lnTo>
                    <a:pt x="1938" y="2152"/>
                  </a:lnTo>
                  <a:lnTo>
                    <a:pt x="1956" y="2153"/>
                  </a:lnTo>
                  <a:lnTo>
                    <a:pt x="1972" y="2154"/>
                  </a:lnTo>
                  <a:lnTo>
                    <a:pt x="1983" y="2155"/>
                  </a:lnTo>
                  <a:lnTo>
                    <a:pt x="1989" y="2155"/>
                  </a:lnTo>
                  <a:lnTo>
                    <a:pt x="2006" y="2159"/>
                  </a:lnTo>
                  <a:lnTo>
                    <a:pt x="2022" y="2167"/>
                  </a:lnTo>
                  <a:lnTo>
                    <a:pt x="2034" y="2180"/>
                  </a:lnTo>
                  <a:lnTo>
                    <a:pt x="2043" y="2197"/>
                  </a:lnTo>
                  <a:lnTo>
                    <a:pt x="2046" y="2216"/>
                  </a:lnTo>
                  <a:lnTo>
                    <a:pt x="2046" y="2216"/>
                  </a:lnTo>
                  <a:lnTo>
                    <a:pt x="2046" y="2219"/>
                  </a:lnTo>
                  <a:lnTo>
                    <a:pt x="2046" y="2223"/>
                  </a:lnTo>
                  <a:lnTo>
                    <a:pt x="2046" y="2233"/>
                  </a:lnTo>
                  <a:lnTo>
                    <a:pt x="2046" y="2248"/>
                  </a:lnTo>
                  <a:lnTo>
                    <a:pt x="2043" y="2267"/>
                  </a:lnTo>
                  <a:lnTo>
                    <a:pt x="2034" y="2284"/>
                  </a:lnTo>
                  <a:lnTo>
                    <a:pt x="2022" y="2297"/>
                  </a:lnTo>
                  <a:lnTo>
                    <a:pt x="2006" y="2306"/>
                  </a:lnTo>
                  <a:lnTo>
                    <a:pt x="1989" y="2309"/>
                  </a:lnTo>
                  <a:lnTo>
                    <a:pt x="1989" y="2309"/>
                  </a:lnTo>
                  <a:lnTo>
                    <a:pt x="1989" y="2309"/>
                  </a:lnTo>
                  <a:lnTo>
                    <a:pt x="1986" y="2309"/>
                  </a:lnTo>
                  <a:lnTo>
                    <a:pt x="1983" y="2309"/>
                  </a:lnTo>
                  <a:lnTo>
                    <a:pt x="1978" y="2309"/>
                  </a:lnTo>
                  <a:lnTo>
                    <a:pt x="1779" y="2309"/>
                  </a:lnTo>
                  <a:lnTo>
                    <a:pt x="1737" y="2309"/>
                  </a:lnTo>
                  <a:lnTo>
                    <a:pt x="1689" y="2309"/>
                  </a:lnTo>
                  <a:lnTo>
                    <a:pt x="1637" y="2309"/>
                  </a:lnTo>
                  <a:lnTo>
                    <a:pt x="1443" y="2309"/>
                  </a:lnTo>
                  <a:lnTo>
                    <a:pt x="1365" y="2309"/>
                  </a:lnTo>
                  <a:lnTo>
                    <a:pt x="1279" y="2309"/>
                  </a:lnTo>
                  <a:lnTo>
                    <a:pt x="979" y="2309"/>
                  </a:lnTo>
                  <a:lnTo>
                    <a:pt x="863" y="2309"/>
                  </a:lnTo>
                  <a:lnTo>
                    <a:pt x="738" y="2309"/>
                  </a:lnTo>
                  <a:lnTo>
                    <a:pt x="720" y="2306"/>
                  </a:lnTo>
                  <a:lnTo>
                    <a:pt x="705" y="2297"/>
                  </a:lnTo>
                  <a:lnTo>
                    <a:pt x="692" y="2284"/>
                  </a:lnTo>
                  <a:lnTo>
                    <a:pt x="684" y="2267"/>
                  </a:lnTo>
                  <a:lnTo>
                    <a:pt x="681" y="2248"/>
                  </a:lnTo>
                  <a:lnTo>
                    <a:pt x="681" y="2216"/>
                  </a:lnTo>
                  <a:lnTo>
                    <a:pt x="684" y="2197"/>
                  </a:lnTo>
                  <a:lnTo>
                    <a:pt x="692" y="2180"/>
                  </a:lnTo>
                  <a:lnTo>
                    <a:pt x="705" y="2167"/>
                  </a:lnTo>
                  <a:lnTo>
                    <a:pt x="720" y="2159"/>
                  </a:lnTo>
                  <a:lnTo>
                    <a:pt x="738" y="2155"/>
                  </a:lnTo>
                  <a:lnTo>
                    <a:pt x="751" y="2155"/>
                  </a:lnTo>
                  <a:lnTo>
                    <a:pt x="769" y="2151"/>
                  </a:lnTo>
                  <a:lnTo>
                    <a:pt x="788" y="2148"/>
                  </a:lnTo>
                  <a:lnTo>
                    <a:pt x="807" y="2147"/>
                  </a:lnTo>
                  <a:lnTo>
                    <a:pt x="828" y="2143"/>
                  </a:lnTo>
                  <a:lnTo>
                    <a:pt x="845" y="2140"/>
                  </a:lnTo>
                  <a:lnTo>
                    <a:pt x="863" y="2133"/>
                  </a:lnTo>
                  <a:lnTo>
                    <a:pt x="880" y="2122"/>
                  </a:lnTo>
                  <a:lnTo>
                    <a:pt x="893" y="2105"/>
                  </a:lnTo>
                  <a:lnTo>
                    <a:pt x="899" y="2095"/>
                  </a:lnTo>
                  <a:lnTo>
                    <a:pt x="905" y="2078"/>
                  </a:lnTo>
                  <a:lnTo>
                    <a:pt x="909" y="2060"/>
                  </a:lnTo>
                  <a:lnTo>
                    <a:pt x="912" y="2040"/>
                  </a:lnTo>
                  <a:lnTo>
                    <a:pt x="915" y="2021"/>
                  </a:lnTo>
                  <a:lnTo>
                    <a:pt x="917" y="2003"/>
                  </a:lnTo>
                  <a:lnTo>
                    <a:pt x="918" y="1988"/>
                  </a:lnTo>
                  <a:lnTo>
                    <a:pt x="919" y="1979"/>
                  </a:lnTo>
                  <a:lnTo>
                    <a:pt x="919" y="1975"/>
                  </a:lnTo>
                  <a:lnTo>
                    <a:pt x="801" y="1975"/>
                  </a:lnTo>
                  <a:lnTo>
                    <a:pt x="770" y="1975"/>
                  </a:lnTo>
                  <a:lnTo>
                    <a:pt x="689" y="1975"/>
                  </a:lnTo>
                  <a:lnTo>
                    <a:pt x="640" y="1975"/>
                  </a:lnTo>
                  <a:lnTo>
                    <a:pt x="586" y="1975"/>
                  </a:lnTo>
                  <a:lnTo>
                    <a:pt x="524" y="1975"/>
                  </a:lnTo>
                  <a:lnTo>
                    <a:pt x="453" y="1975"/>
                  </a:lnTo>
                  <a:lnTo>
                    <a:pt x="93" y="1975"/>
                  </a:lnTo>
                  <a:lnTo>
                    <a:pt x="68" y="1973"/>
                  </a:lnTo>
                  <a:lnTo>
                    <a:pt x="47" y="1963"/>
                  </a:lnTo>
                  <a:lnTo>
                    <a:pt x="28" y="1950"/>
                  </a:lnTo>
                  <a:lnTo>
                    <a:pt x="13" y="1932"/>
                  </a:lnTo>
                  <a:lnTo>
                    <a:pt x="4" y="1912"/>
                  </a:lnTo>
                  <a:lnTo>
                    <a:pt x="0" y="1888"/>
                  </a:lnTo>
                  <a:lnTo>
                    <a:pt x="0" y="1888"/>
                  </a:lnTo>
                  <a:lnTo>
                    <a:pt x="0" y="1888"/>
                  </a:lnTo>
                  <a:lnTo>
                    <a:pt x="0" y="1887"/>
                  </a:lnTo>
                  <a:lnTo>
                    <a:pt x="0" y="1886"/>
                  </a:lnTo>
                  <a:lnTo>
                    <a:pt x="0" y="1882"/>
                  </a:lnTo>
                  <a:lnTo>
                    <a:pt x="0" y="1879"/>
                  </a:lnTo>
                  <a:lnTo>
                    <a:pt x="0" y="1873"/>
                  </a:lnTo>
                  <a:lnTo>
                    <a:pt x="0" y="1866"/>
                  </a:lnTo>
                  <a:lnTo>
                    <a:pt x="0" y="1855"/>
                  </a:lnTo>
                  <a:lnTo>
                    <a:pt x="0" y="1843"/>
                  </a:lnTo>
                  <a:lnTo>
                    <a:pt x="0" y="1329"/>
                  </a:lnTo>
                  <a:lnTo>
                    <a:pt x="0" y="1253"/>
                  </a:lnTo>
                  <a:lnTo>
                    <a:pt x="0" y="1171"/>
                  </a:lnTo>
                  <a:lnTo>
                    <a:pt x="0" y="1081"/>
                  </a:lnTo>
                  <a:lnTo>
                    <a:pt x="0" y="985"/>
                  </a:lnTo>
                  <a:lnTo>
                    <a:pt x="0" y="880"/>
                  </a:lnTo>
                  <a:lnTo>
                    <a:pt x="0" y="768"/>
                  </a:lnTo>
                  <a:lnTo>
                    <a:pt x="0" y="649"/>
                  </a:lnTo>
                  <a:lnTo>
                    <a:pt x="0" y="520"/>
                  </a:lnTo>
                  <a:lnTo>
                    <a:pt x="0" y="383"/>
                  </a:lnTo>
                  <a:lnTo>
                    <a:pt x="0" y="237"/>
                  </a:lnTo>
                  <a:lnTo>
                    <a:pt x="0" y="82"/>
                  </a:lnTo>
                  <a:lnTo>
                    <a:pt x="4" y="60"/>
                  </a:lnTo>
                  <a:lnTo>
                    <a:pt x="13" y="41"/>
                  </a:lnTo>
                  <a:lnTo>
                    <a:pt x="28" y="24"/>
                  </a:lnTo>
                  <a:lnTo>
                    <a:pt x="47" y="11"/>
                  </a:lnTo>
                  <a:lnTo>
                    <a:pt x="68" y="2"/>
                  </a:lnTo>
                  <a:lnTo>
                    <a:pt x="93" y="0"/>
                  </a:lnTo>
                  <a:lnTo>
                    <a:pt x="93" y="0"/>
                  </a:lnTo>
                  <a:close/>
                </a:path>
              </a:pathLst>
            </a:custGeom>
            <a:grpFill/>
            <a:ln w="0">
              <a:noFill/>
              <a:prstDash val="solid"/>
              <a:round/>
              <a:headEnd/>
              <a:tailEnd/>
            </a:ln>
          </p:spPr>
          <p:txBody>
            <a:bodyPr vert="horz" wrap="square" lIns="89642" tIns="44821" rIns="89642" bIns="44821" numCol="1" anchor="t" anchorCtr="0" compatLnSpc="1">
              <a:prstTxWarp prst="textNoShape">
                <a:avLst/>
              </a:prstTxWarp>
            </a:bodyPr>
            <a:lstStyle/>
            <a:p>
              <a:endParaRPr lang="en-GB" sz="1765"/>
            </a:p>
          </p:txBody>
        </p:sp>
      </p:grpSp>
      <p:sp>
        <p:nvSpPr>
          <p:cNvPr id="92" name="TextBox 91"/>
          <p:cNvSpPr txBox="1"/>
          <p:nvPr/>
        </p:nvSpPr>
        <p:spPr>
          <a:xfrm>
            <a:off x="1932700" y="4376204"/>
            <a:ext cx="1772074" cy="724007"/>
          </a:xfrm>
          <a:prstGeom prst="rect">
            <a:avLst/>
          </a:prstGeom>
          <a:noFill/>
        </p:spPr>
        <p:txBody>
          <a:bodyPr wrap="none" lIns="179285" tIns="143428" rIns="179285" bIns="143428" rtlCol="0">
            <a:spAutoFit/>
          </a:bodyPr>
          <a:lstStyle/>
          <a:p>
            <a:pPr algn="ctr">
              <a:lnSpc>
                <a:spcPct val="90000"/>
              </a:lnSpc>
            </a:pPr>
            <a:r>
              <a:rPr lang="en-GB" sz="1568" spc="-49" dirty="0">
                <a:gradFill>
                  <a:gsLst>
                    <a:gs pos="2917">
                      <a:schemeClr val="tx1"/>
                    </a:gs>
                    <a:gs pos="30000">
                      <a:schemeClr val="tx1"/>
                    </a:gs>
                  </a:gsLst>
                  <a:lin ang="5400000" scaled="0"/>
                </a:gradFill>
              </a:rPr>
              <a:t>Web-based Admin</a:t>
            </a:r>
          </a:p>
          <a:p>
            <a:pPr algn="ctr">
              <a:lnSpc>
                <a:spcPct val="90000"/>
              </a:lnSpc>
            </a:pPr>
            <a:r>
              <a:rPr lang="en-GB" sz="1568" spc="-49" dirty="0">
                <a:gradFill>
                  <a:gsLst>
                    <a:gs pos="2917">
                      <a:schemeClr val="tx1"/>
                    </a:gs>
                    <a:gs pos="30000">
                      <a:schemeClr val="tx1"/>
                    </a:gs>
                  </a:gsLst>
                  <a:lin ang="5400000" scaled="0"/>
                </a:gradFill>
              </a:rPr>
              <a:t>Console</a:t>
            </a:r>
          </a:p>
        </p:txBody>
      </p:sp>
      <p:sp>
        <p:nvSpPr>
          <p:cNvPr id="28" name="Rectangle 27"/>
          <p:cNvSpPr/>
          <p:nvPr/>
        </p:nvSpPr>
        <p:spPr>
          <a:xfrm>
            <a:off x="6129305" y="6220470"/>
            <a:ext cx="6093885" cy="374250"/>
          </a:xfrm>
          <a:prstGeom prst="rect">
            <a:avLst/>
          </a:prstGeom>
          <a:noFill/>
          <a:ln>
            <a:noFill/>
          </a:ln>
        </p:spPr>
        <p:style>
          <a:lnRef idx="3">
            <a:schemeClr val="lt1"/>
          </a:lnRef>
          <a:fillRef idx="1">
            <a:schemeClr val="accent4"/>
          </a:fillRef>
          <a:effectRef idx="1">
            <a:schemeClr val="accent4"/>
          </a:effectRef>
          <a:fontRef idx="minor">
            <a:schemeClr val="lt1"/>
          </a:fontRef>
        </p:style>
        <p:txBody>
          <a:bodyPr wrap="none" lIns="89593" rIns="134391" anchor="ctr" anchorCtr="0">
            <a:noAutofit/>
          </a:bodyPr>
          <a:lstStyle/>
          <a:p>
            <a:pPr marL="57547" defTabSz="895564" fontAlgn="base">
              <a:spcBef>
                <a:spcPct val="0"/>
              </a:spcBef>
              <a:spcAft>
                <a:spcPct val="0"/>
              </a:spcAft>
            </a:pPr>
            <a:endParaRPr lang="en-US" sz="1961" b="1" dirty="0">
              <a:solidFill>
                <a:srgbClr val="06796F"/>
              </a:solidFill>
            </a:endParaRPr>
          </a:p>
        </p:txBody>
      </p:sp>
      <p:grpSp>
        <p:nvGrpSpPr>
          <p:cNvPr id="5" name="Group 4"/>
          <p:cNvGrpSpPr/>
          <p:nvPr/>
        </p:nvGrpSpPr>
        <p:grpSpPr>
          <a:xfrm>
            <a:off x="9525076" y="4076569"/>
            <a:ext cx="1644038" cy="1537385"/>
            <a:chOff x="9716073" y="4157816"/>
            <a:chExt cx="1677004" cy="1568213"/>
          </a:xfrm>
        </p:grpSpPr>
        <p:pic>
          <p:nvPicPr>
            <p:cNvPr id="72" name="Picture 7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335291" y="4157816"/>
              <a:ext cx="1057786" cy="656885"/>
            </a:xfrm>
            <a:prstGeom prst="rect">
              <a:avLst/>
            </a:prstGeom>
          </p:spPr>
        </p:pic>
        <p:pic>
          <p:nvPicPr>
            <p:cNvPr id="75" name="Picture 7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716073" y="4187440"/>
              <a:ext cx="444416" cy="664847"/>
            </a:xfrm>
            <a:prstGeom prst="rect">
              <a:avLst/>
            </a:prstGeom>
          </p:spPr>
        </p:pic>
        <p:pic>
          <p:nvPicPr>
            <p:cNvPr id="30" name="Picture 2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998722" y="4920244"/>
              <a:ext cx="428744" cy="792503"/>
            </a:xfrm>
            <a:prstGeom prst="rect">
              <a:avLst/>
            </a:prstGeom>
          </p:spPr>
        </p:pic>
        <p:pic>
          <p:nvPicPr>
            <p:cNvPr id="4" name="Picture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588218" y="4906963"/>
              <a:ext cx="551932" cy="819066"/>
            </a:xfrm>
            <a:prstGeom prst="rect">
              <a:avLst/>
            </a:prstGeom>
          </p:spPr>
        </p:pic>
      </p:grpSp>
    </p:spTree>
    <p:extLst>
      <p:ext uri="{BB962C8B-B14F-4D97-AF65-F5344CB8AC3E}">
        <p14:creationId xmlns:p14="http://schemas.microsoft.com/office/powerpoint/2010/main" val="227523361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par>
                                <p:cTn id="8" presetID="22" presetClass="entr" presetSubtype="8" fill="hold"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wipe(left)">
                                      <p:cBhvr>
                                        <p:cTn id="10" dur="500"/>
                                        <p:tgtEl>
                                          <p:spTgt spid="3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nodePh="1">
                                  <p:stCondLst>
                                    <p:cond delay="0"/>
                                  </p:stCondLst>
                                  <p:endCondLst>
                                    <p:cond evt="begin" delay="0">
                                      <p:tn val="13"/>
                                    </p:cond>
                                  </p:endCondLst>
                                  <p:childTnLst>
                                    <p:set>
                                      <p:cBhvr>
                                        <p:cTn id="14" dur="1" fill="hold">
                                          <p:stCondLst>
                                            <p:cond delay="0"/>
                                          </p:stCondLst>
                                        </p:cTn>
                                        <p:tgtEl>
                                          <p:spTgt spid="28"/>
                                        </p:tgtEl>
                                        <p:attrNameLst>
                                          <p:attrName>style.visibility</p:attrName>
                                        </p:attrNameLst>
                                      </p:cBhvr>
                                      <p:to>
                                        <p:strVal val="visible"/>
                                      </p:to>
                                    </p:set>
                                    <p:animEffect transition="in" filter="fade">
                                      <p:cBhvr>
                                        <p:cTn id="15"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155363" cy="828187"/>
          </a:xfrm>
        </p:spPr>
        <p:txBody>
          <a:bodyPr/>
          <a:lstStyle/>
          <a:p>
            <a:r>
              <a:rPr lang="en-US" dirty="0" smtClean="0"/>
              <a:t>Enterprise Mobility Suite</a:t>
            </a:r>
            <a:endParaRPr lang="en-US" dirty="0"/>
          </a:p>
        </p:txBody>
      </p:sp>
      <p:pic>
        <p:nvPicPr>
          <p:cNvPr id="4" name="ZYypKtCOFWM"/>
          <p:cNvPicPr>
            <a:picLocks noGrp="1" noRot="1" noChangeAspect="1"/>
          </p:cNvPicPr>
          <p:nvPr>
            <p:ph idx="1"/>
            <a:videoFile r:link="rId1"/>
          </p:nvPr>
        </p:nvPicPr>
        <p:blipFill>
          <a:blip r:embed="rId4"/>
          <a:stretch>
            <a:fillRect/>
          </a:stretch>
        </p:blipFill>
        <p:spPr>
          <a:xfrm>
            <a:off x="1190507" y="828187"/>
            <a:ext cx="9964856" cy="5552613"/>
          </a:xfrm>
          <a:prstGeom prst="rect">
            <a:avLst/>
          </a:prstGeom>
        </p:spPr>
      </p:pic>
    </p:spTree>
    <p:extLst>
      <p:ext uri="{BB962C8B-B14F-4D97-AF65-F5344CB8AC3E}">
        <p14:creationId xmlns:p14="http://schemas.microsoft.com/office/powerpoint/2010/main" val="134484057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cTn>
                <p:tgtEl>
                  <p:spTgt spid="4"/>
                </p:tgtEl>
              </p:cMediaNode>
            </p:vide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Mobile device management"/>
          <p:cNvGrpSpPr/>
          <p:nvPr/>
        </p:nvGrpSpPr>
        <p:grpSpPr>
          <a:xfrm>
            <a:off x="306843" y="2747607"/>
            <a:ext cx="10951260" cy="1491387"/>
            <a:chOff x="312156" y="2802108"/>
            <a:chExt cx="11172441" cy="1521508"/>
          </a:xfrm>
        </p:grpSpPr>
        <p:sp>
          <p:nvSpPr>
            <p:cNvPr id="33" name="1a Hybrid identity management">
              <a:hlinkClick r:id="rId3"/>
            </p:cNvPr>
            <p:cNvSpPr/>
            <p:nvPr/>
          </p:nvSpPr>
          <p:spPr bwMode="auto">
            <a:xfrm>
              <a:off x="312156" y="2804364"/>
              <a:ext cx="2743200" cy="1518124"/>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21886" tIns="121886" rIns="121886" bIns="121886" numCol="1" spcCol="0" rtlCol="0" fromWordArt="0" anchor="t" anchorCtr="0" forceAA="0" compatLnSpc="1">
              <a:prstTxWarp prst="textNoShape">
                <a:avLst/>
              </a:prstTxWarp>
              <a:noAutofit/>
            </a:bodyPr>
            <a:lstStyle/>
            <a:p>
              <a:pPr defTabSz="913258" fontAlgn="base">
                <a:spcBef>
                  <a:spcPct val="0"/>
                </a:spcBef>
                <a:spcAft>
                  <a:spcPct val="0"/>
                </a:spcAft>
                <a:defRPr/>
              </a:pPr>
              <a:r>
                <a:rPr lang="en-US" sz="2745" dirty="0">
                  <a:gradFill>
                    <a:gsLst>
                      <a:gs pos="0">
                        <a:srgbClr val="FFFFFF"/>
                      </a:gs>
                      <a:gs pos="100000">
                        <a:srgbClr val="FFFFFF"/>
                      </a:gs>
                    </a:gsLst>
                    <a:lin ang="5400000" scaled="0"/>
                  </a:gradFill>
                  <a:latin typeface="Segoe UI Light"/>
                  <a:ea typeface="Segoe UI" panose="020B0502040204020203" pitchFamily="34" charset="0"/>
                  <a:cs typeface="Segoe UI" panose="020B0502040204020203" pitchFamily="34" charset="0"/>
                </a:rPr>
                <a:t>Mobile device management</a:t>
              </a:r>
            </a:p>
          </p:txBody>
        </p:sp>
        <p:sp>
          <p:nvSpPr>
            <p:cNvPr id="35" name="1 DETAILS: HIM by Azure AD"/>
            <p:cNvSpPr/>
            <p:nvPr/>
          </p:nvSpPr>
          <p:spPr bwMode="auto">
            <a:xfrm>
              <a:off x="3121902" y="2802108"/>
              <a:ext cx="8362694" cy="365760"/>
            </a:xfrm>
            <a:prstGeom prst="rect">
              <a:avLst/>
            </a:prstGeom>
            <a:solidFill>
              <a:srgbClr val="696969"/>
            </a:solidFill>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79259" tIns="35852" rIns="179259" bIns="0" numCol="1" spcCol="0" rtlCol="0" fromWordArt="0" anchor="t" anchorCtr="0" forceAA="0" compatLnSpc="1">
              <a:prstTxWarp prst="textNoShape">
                <a:avLst/>
              </a:prstTxWarp>
              <a:noAutofit/>
            </a:bodyPr>
            <a:lstStyle/>
            <a:p>
              <a:pPr algn="ctr" defTabSz="914225">
                <a:spcBef>
                  <a:spcPts val="588"/>
                </a:spcBef>
                <a:defRPr/>
              </a:pPr>
              <a:r>
                <a:rPr lang="en-US" sz="1961" spc="-49" dirty="0">
                  <a:solidFill>
                    <a:srgbClr val="FFFFFF"/>
                  </a:solidFill>
                  <a:latin typeface="Segoe UI" panose="020B0502040204020203" pitchFamily="34" charset="0"/>
                  <a:cs typeface="Segoe UI" panose="020B0502040204020203" pitchFamily="34" charset="0"/>
                </a:rPr>
                <a:t>Microsoft Intune</a:t>
              </a:r>
            </a:p>
          </p:txBody>
        </p:sp>
        <p:sp>
          <p:nvSpPr>
            <p:cNvPr id="36" name="1 DETAILS: HIM by Azure AD"/>
            <p:cNvSpPr/>
            <p:nvPr/>
          </p:nvSpPr>
          <p:spPr bwMode="auto">
            <a:xfrm>
              <a:off x="3121903" y="3226336"/>
              <a:ext cx="2743200" cy="1097280"/>
            </a:xfrm>
            <a:prstGeom prst="rect">
              <a:avLst/>
            </a:prstGeom>
            <a:solidFill>
              <a:schemeClr val="accent1"/>
            </a:solidFill>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79259" tIns="89630" rIns="179259" bIns="143407" numCol="1" spcCol="0" rtlCol="0" fromWordArt="0" anchor="t" anchorCtr="0" forceAA="0" compatLnSpc="1">
              <a:prstTxWarp prst="textNoShape">
                <a:avLst/>
              </a:prstTxWarp>
              <a:noAutofit/>
            </a:bodyPr>
            <a:lstStyle/>
            <a:p>
              <a:pPr defTabSz="914225">
                <a:defRPr/>
              </a:pPr>
              <a:r>
                <a:rPr lang="en-US" sz="1765" spc="-49" dirty="0">
                  <a:solidFill>
                    <a:srgbClr val="FFFFFF"/>
                  </a:solidFill>
                  <a:latin typeface="Segoe UI" panose="020B0502040204020203" pitchFamily="34" charset="0"/>
                  <a:cs typeface="Segoe UI" panose="020B0502040204020203" pitchFamily="34" charset="0"/>
                </a:rPr>
                <a:t>Mobile device settings management</a:t>
              </a:r>
            </a:p>
          </p:txBody>
        </p:sp>
        <p:sp>
          <p:nvSpPr>
            <p:cNvPr id="37" name="1 DETAILS: HIM by Azure AD"/>
            <p:cNvSpPr/>
            <p:nvPr/>
          </p:nvSpPr>
          <p:spPr bwMode="auto">
            <a:xfrm>
              <a:off x="5931650" y="3226336"/>
              <a:ext cx="2743200" cy="1097280"/>
            </a:xfrm>
            <a:prstGeom prst="rect">
              <a:avLst/>
            </a:prstGeom>
            <a:solidFill>
              <a:schemeClr val="accent1"/>
            </a:solidFill>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79259" tIns="89630" rIns="179259" bIns="143407" numCol="1" spcCol="0" rtlCol="0" fromWordArt="0" anchor="t" anchorCtr="0" forceAA="0" compatLnSpc="1">
              <a:prstTxWarp prst="textNoShape">
                <a:avLst/>
              </a:prstTxWarp>
              <a:noAutofit/>
            </a:bodyPr>
            <a:lstStyle/>
            <a:p>
              <a:pPr defTabSz="914225">
                <a:defRPr/>
              </a:pPr>
              <a:r>
                <a:rPr lang="en-US" sz="1765" spc="-49" dirty="0">
                  <a:solidFill>
                    <a:srgbClr val="FFFFFF"/>
                  </a:solidFill>
                  <a:latin typeface="Segoe UI" panose="020B0502040204020203" pitchFamily="34" charset="0"/>
                  <a:cs typeface="Segoe UI" panose="020B0502040204020203" pitchFamily="34" charset="0"/>
                </a:rPr>
                <a:t>Mobile application management</a:t>
              </a:r>
            </a:p>
          </p:txBody>
        </p:sp>
        <p:sp>
          <p:nvSpPr>
            <p:cNvPr id="38" name="1 DETAILS: HIM by Azure AD"/>
            <p:cNvSpPr/>
            <p:nvPr/>
          </p:nvSpPr>
          <p:spPr bwMode="auto">
            <a:xfrm>
              <a:off x="8741397" y="3226336"/>
              <a:ext cx="2743200" cy="1097280"/>
            </a:xfrm>
            <a:prstGeom prst="rect">
              <a:avLst/>
            </a:prstGeom>
            <a:solidFill>
              <a:schemeClr val="accent1"/>
            </a:solidFill>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79259" tIns="89630" rIns="179259" bIns="143407" numCol="1" spcCol="0" rtlCol="0" fromWordArt="0" anchor="t" anchorCtr="0" forceAA="0" compatLnSpc="1">
              <a:prstTxWarp prst="textNoShape">
                <a:avLst/>
              </a:prstTxWarp>
              <a:noAutofit/>
            </a:bodyPr>
            <a:lstStyle/>
            <a:p>
              <a:pPr defTabSz="914225">
                <a:defRPr/>
              </a:pPr>
              <a:r>
                <a:rPr lang="en-US" sz="1765" spc="-49" dirty="0">
                  <a:solidFill>
                    <a:srgbClr val="FFFFFF"/>
                  </a:solidFill>
                  <a:latin typeface="Segoe UI" panose="020B0502040204020203" pitchFamily="34" charset="0"/>
                  <a:cs typeface="Segoe UI" panose="020B0502040204020203" pitchFamily="34" charset="0"/>
                </a:rPr>
                <a:t>Selective wipe</a:t>
              </a:r>
            </a:p>
          </p:txBody>
        </p:sp>
      </p:grpSp>
      <p:grpSp>
        <p:nvGrpSpPr>
          <p:cNvPr id="21" name="Hybrid identity management"/>
          <p:cNvGrpSpPr/>
          <p:nvPr/>
        </p:nvGrpSpPr>
        <p:grpSpPr>
          <a:xfrm>
            <a:off x="306843" y="1114322"/>
            <a:ext cx="10951260" cy="1488070"/>
            <a:chOff x="312156" y="1135833"/>
            <a:chExt cx="11172441" cy="1518124"/>
          </a:xfrm>
        </p:grpSpPr>
        <p:sp>
          <p:nvSpPr>
            <p:cNvPr id="22" name="1a Hybrid identity management">
              <a:hlinkClick r:id="rId3"/>
            </p:cNvPr>
            <p:cNvSpPr/>
            <p:nvPr/>
          </p:nvSpPr>
          <p:spPr bwMode="auto">
            <a:xfrm>
              <a:off x="312156" y="1135833"/>
              <a:ext cx="2743200" cy="1518124"/>
            </a:xfrm>
            <a:prstGeom prst="rect">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21886" tIns="121886" rIns="121886" bIns="121886" numCol="1" spcCol="0" rtlCol="0" fromWordArt="0" anchor="t" anchorCtr="0" forceAA="0" compatLnSpc="1">
              <a:prstTxWarp prst="textNoShape">
                <a:avLst/>
              </a:prstTxWarp>
              <a:noAutofit/>
            </a:bodyPr>
            <a:lstStyle/>
            <a:p>
              <a:pPr defTabSz="913258" fontAlgn="base">
                <a:spcBef>
                  <a:spcPct val="0"/>
                </a:spcBef>
                <a:spcAft>
                  <a:spcPct val="0"/>
                </a:spcAft>
                <a:defRPr/>
              </a:pPr>
              <a:r>
                <a:rPr lang="en-US" sz="2745" dirty="0">
                  <a:gradFill>
                    <a:gsLst>
                      <a:gs pos="0">
                        <a:srgbClr val="FFFFFF"/>
                      </a:gs>
                      <a:gs pos="100000">
                        <a:srgbClr val="FFFFFF"/>
                      </a:gs>
                    </a:gsLst>
                    <a:lin ang="5400000" scaled="0"/>
                  </a:gradFill>
                  <a:latin typeface="Segoe UI Light"/>
                  <a:ea typeface="Segoe UI" panose="020B0502040204020203" pitchFamily="34" charset="0"/>
                  <a:cs typeface="Segoe UI" panose="020B0502040204020203" pitchFamily="34" charset="0"/>
                </a:rPr>
                <a:t>Hybrid identity</a:t>
              </a:r>
            </a:p>
          </p:txBody>
        </p:sp>
        <p:sp>
          <p:nvSpPr>
            <p:cNvPr id="11" name="1 DETAILS: HIM by Azure AD"/>
            <p:cNvSpPr/>
            <p:nvPr/>
          </p:nvSpPr>
          <p:spPr bwMode="auto">
            <a:xfrm>
              <a:off x="3121903" y="1135833"/>
              <a:ext cx="8362694" cy="365760"/>
            </a:xfrm>
            <a:prstGeom prst="rect">
              <a:avLst/>
            </a:prstGeom>
            <a:solidFill>
              <a:srgbClr val="696969"/>
            </a:solidFill>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79259" tIns="35852" rIns="179259" bIns="0" numCol="1" spcCol="0" rtlCol="0" fromWordArt="0" anchor="t" anchorCtr="0" forceAA="0" compatLnSpc="1">
              <a:prstTxWarp prst="textNoShape">
                <a:avLst/>
              </a:prstTxWarp>
              <a:noAutofit/>
            </a:bodyPr>
            <a:lstStyle/>
            <a:p>
              <a:pPr algn="ctr" defTabSz="914225">
                <a:spcBef>
                  <a:spcPts val="588"/>
                </a:spcBef>
                <a:defRPr/>
              </a:pPr>
              <a:r>
                <a:rPr lang="en-US" sz="1961" spc="-49" dirty="0">
                  <a:solidFill>
                    <a:srgbClr val="FFFFFF"/>
                  </a:solidFill>
                  <a:latin typeface="Segoe UI" panose="020B0502040204020203" pitchFamily="34" charset="0"/>
                  <a:cs typeface="Segoe UI" panose="020B0502040204020203" pitchFamily="34" charset="0"/>
                </a:rPr>
                <a:t>Microsoft Azure Active Directory Premium</a:t>
              </a:r>
            </a:p>
          </p:txBody>
        </p:sp>
        <p:sp>
          <p:nvSpPr>
            <p:cNvPr id="12" name="1 DETAILS: HIM by Azure AD"/>
            <p:cNvSpPr/>
            <p:nvPr/>
          </p:nvSpPr>
          <p:spPr bwMode="auto">
            <a:xfrm>
              <a:off x="3121903" y="1556677"/>
              <a:ext cx="2743200" cy="1097280"/>
            </a:xfrm>
            <a:prstGeom prst="rect">
              <a:avLst/>
            </a:prstGeom>
            <a:solidFill>
              <a:srgbClr val="0072C6"/>
            </a:solidFill>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79259" tIns="89630" rIns="179259" bIns="143407" numCol="1" spcCol="0" rtlCol="0" fromWordArt="0" anchor="t" anchorCtr="0" forceAA="0" compatLnSpc="1">
              <a:prstTxWarp prst="textNoShape">
                <a:avLst/>
              </a:prstTxWarp>
              <a:noAutofit/>
            </a:bodyPr>
            <a:lstStyle/>
            <a:p>
              <a:pPr defTabSz="914225">
                <a:defRPr/>
              </a:pPr>
              <a:r>
                <a:rPr lang="en-US" sz="1765" spc="-49" dirty="0">
                  <a:solidFill>
                    <a:srgbClr val="FFFFFF"/>
                  </a:solidFill>
                  <a:latin typeface="Segoe UI" panose="020B0502040204020203" pitchFamily="34" charset="0"/>
                  <a:cs typeface="Segoe UI" panose="020B0502040204020203" pitchFamily="34" charset="0"/>
                </a:rPr>
                <a:t>Group management, security reports, and audit reports</a:t>
              </a:r>
            </a:p>
          </p:txBody>
        </p:sp>
        <p:sp>
          <p:nvSpPr>
            <p:cNvPr id="13" name="1 DETAILS: HIM by Azure AD"/>
            <p:cNvSpPr/>
            <p:nvPr/>
          </p:nvSpPr>
          <p:spPr bwMode="auto">
            <a:xfrm>
              <a:off x="5931650" y="1556677"/>
              <a:ext cx="2743200" cy="1097280"/>
            </a:xfrm>
            <a:prstGeom prst="rect">
              <a:avLst/>
            </a:prstGeom>
            <a:solidFill>
              <a:srgbClr val="0072C6"/>
            </a:solidFill>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79259" tIns="89630" rIns="179259" bIns="143407" numCol="1" spcCol="0" rtlCol="0" fromWordArt="0" anchor="t" anchorCtr="0" forceAA="0" compatLnSpc="1">
              <a:prstTxWarp prst="textNoShape">
                <a:avLst/>
              </a:prstTxWarp>
              <a:noAutofit/>
            </a:bodyPr>
            <a:lstStyle/>
            <a:p>
              <a:pPr defTabSz="914225">
                <a:defRPr/>
              </a:pPr>
              <a:r>
                <a:rPr lang="en-US" sz="1765" spc="-49" dirty="0">
                  <a:solidFill>
                    <a:srgbClr val="FFFFFF"/>
                  </a:solidFill>
                  <a:latin typeface="Segoe UI" panose="020B0502040204020203" pitchFamily="34" charset="0"/>
                  <a:cs typeface="Segoe UI" panose="020B0502040204020203" pitchFamily="34" charset="0"/>
                </a:rPr>
                <a:t>Self-service password reset and multi-factor authentication</a:t>
              </a:r>
            </a:p>
          </p:txBody>
        </p:sp>
        <p:sp>
          <p:nvSpPr>
            <p:cNvPr id="14" name="1 DETAILS: HIM by Azure AD"/>
            <p:cNvSpPr/>
            <p:nvPr/>
          </p:nvSpPr>
          <p:spPr bwMode="auto">
            <a:xfrm>
              <a:off x="8741397" y="1556677"/>
              <a:ext cx="2743200" cy="1097280"/>
            </a:xfrm>
            <a:prstGeom prst="rect">
              <a:avLst/>
            </a:prstGeom>
            <a:solidFill>
              <a:srgbClr val="0072C6"/>
            </a:solidFill>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79259" tIns="89630" rIns="179259" bIns="143407" numCol="1" spcCol="0" rtlCol="0" fromWordArt="0" anchor="t" anchorCtr="0" forceAA="0" compatLnSpc="1">
              <a:prstTxWarp prst="textNoShape">
                <a:avLst/>
              </a:prstTxWarp>
              <a:noAutofit/>
            </a:bodyPr>
            <a:lstStyle/>
            <a:p>
              <a:pPr defTabSz="914225">
                <a:defRPr/>
              </a:pPr>
              <a:r>
                <a:rPr lang="en-US" sz="1765" spc="-49" dirty="0">
                  <a:solidFill>
                    <a:srgbClr val="FFFFFF"/>
                  </a:solidFill>
                  <a:latin typeface="Segoe UI" panose="020B0502040204020203" pitchFamily="34" charset="0"/>
                  <a:cs typeface="Segoe UI" panose="020B0502040204020203" pitchFamily="34" charset="0"/>
                </a:rPr>
                <a:t>Connection between Active Directory and Azure Active Directory</a:t>
              </a:r>
            </a:p>
          </p:txBody>
        </p:sp>
      </p:grpSp>
      <p:sp>
        <p:nvSpPr>
          <p:cNvPr id="4" name="Title"/>
          <p:cNvSpPr>
            <a:spLocks noGrp="1"/>
          </p:cNvSpPr>
          <p:nvPr>
            <p:ph type="body" sz="quarter" idx="11"/>
          </p:nvPr>
        </p:nvSpPr>
        <p:spPr>
          <a:xfrm>
            <a:off x="270068" y="349447"/>
            <a:ext cx="11154288" cy="1227726"/>
          </a:xfrm>
        </p:spPr>
        <p:txBody>
          <a:bodyPr/>
          <a:lstStyle/>
          <a:p>
            <a:r>
              <a:rPr lang="en-US" sz="4800" dirty="0">
                <a:solidFill>
                  <a:schemeClr val="tx1"/>
                </a:solidFill>
                <a:cs typeface="Segoe UI" panose="020B0502040204020203" pitchFamily="34" charset="0"/>
              </a:rPr>
              <a:t>Introducing the Enterprise Mobility Suite</a:t>
            </a:r>
          </a:p>
          <a:p>
            <a:endParaRPr lang="en-US" dirty="0">
              <a:cs typeface="Segoe UI" panose="020B0502040204020203" pitchFamily="34" charset="0"/>
            </a:endParaRPr>
          </a:p>
        </p:txBody>
      </p:sp>
      <p:grpSp>
        <p:nvGrpSpPr>
          <p:cNvPr id="3" name="Data protection"/>
          <p:cNvGrpSpPr/>
          <p:nvPr/>
        </p:nvGrpSpPr>
        <p:grpSpPr>
          <a:xfrm>
            <a:off x="306843" y="4385319"/>
            <a:ext cx="10951260" cy="1488070"/>
            <a:chOff x="312156" y="4472895"/>
            <a:chExt cx="11172441" cy="1518124"/>
          </a:xfrm>
        </p:grpSpPr>
        <p:sp>
          <p:nvSpPr>
            <p:cNvPr id="34" name="1a Hybrid identity management">
              <a:hlinkClick r:id="rId3"/>
            </p:cNvPr>
            <p:cNvSpPr/>
            <p:nvPr/>
          </p:nvSpPr>
          <p:spPr bwMode="auto">
            <a:xfrm>
              <a:off x="312156" y="4472895"/>
              <a:ext cx="2743200" cy="1518124"/>
            </a:xfrm>
            <a:prstGeom prst="rect">
              <a:avLst/>
            </a:prstGeom>
            <a:solidFill>
              <a:srgbClr val="DC3C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21886" tIns="121886" rIns="121886" bIns="121886" numCol="1" spcCol="0" rtlCol="0" fromWordArt="0" anchor="t" anchorCtr="0" forceAA="0" compatLnSpc="1">
              <a:prstTxWarp prst="textNoShape">
                <a:avLst/>
              </a:prstTxWarp>
              <a:noAutofit/>
            </a:bodyPr>
            <a:lstStyle/>
            <a:p>
              <a:pPr defTabSz="913258" fontAlgn="base">
                <a:spcBef>
                  <a:spcPct val="0"/>
                </a:spcBef>
                <a:spcAft>
                  <a:spcPct val="0"/>
                </a:spcAft>
                <a:defRPr/>
              </a:pPr>
              <a:r>
                <a:rPr lang="en-US" sz="2745" dirty="0">
                  <a:gradFill>
                    <a:gsLst>
                      <a:gs pos="0">
                        <a:srgbClr val="FFFFFF"/>
                      </a:gs>
                      <a:gs pos="100000">
                        <a:srgbClr val="FFFFFF"/>
                      </a:gs>
                    </a:gsLst>
                    <a:lin ang="5400000" scaled="0"/>
                  </a:gradFill>
                  <a:latin typeface="Segoe UI Light"/>
                  <a:ea typeface="Segoe UI" panose="020B0502040204020203" pitchFamily="34" charset="0"/>
                  <a:cs typeface="Segoe UI" panose="020B0502040204020203" pitchFamily="34" charset="0"/>
                </a:rPr>
                <a:t>Access &amp; Information protection</a:t>
              </a:r>
            </a:p>
          </p:txBody>
        </p:sp>
        <p:sp>
          <p:nvSpPr>
            <p:cNvPr id="39" name="1 DETAILS: HIM by Azure AD"/>
            <p:cNvSpPr/>
            <p:nvPr/>
          </p:nvSpPr>
          <p:spPr bwMode="auto">
            <a:xfrm>
              <a:off x="3121903" y="4472895"/>
              <a:ext cx="8362694" cy="365760"/>
            </a:xfrm>
            <a:prstGeom prst="rect">
              <a:avLst/>
            </a:prstGeom>
            <a:solidFill>
              <a:srgbClr val="696969"/>
            </a:solidFill>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79259" tIns="35852" rIns="179259" bIns="0" numCol="1" spcCol="0" rtlCol="0" fromWordArt="0" anchor="t" anchorCtr="0" forceAA="0" compatLnSpc="1">
              <a:prstTxWarp prst="textNoShape">
                <a:avLst/>
              </a:prstTxWarp>
              <a:noAutofit/>
            </a:bodyPr>
            <a:lstStyle/>
            <a:p>
              <a:pPr algn="ctr" defTabSz="914225">
                <a:spcBef>
                  <a:spcPts val="588"/>
                </a:spcBef>
                <a:defRPr/>
              </a:pPr>
              <a:r>
                <a:rPr lang="en-US" sz="1961" spc="-49" dirty="0">
                  <a:solidFill>
                    <a:srgbClr val="FFFFFF"/>
                  </a:solidFill>
                  <a:latin typeface="Segoe UI" panose="020B0502040204020203" pitchFamily="34" charset="0"/>
                  <a:cs typeface="Segoe UI" panose="020B0502040204020203" pitchFamily="34" charset="0"/>
                </a:rPr>
                <a:t>Microsoft Azure Rights Management service</a:t>
              </a:r>
            </a:p>
          </p:txBody>
        </p:sp>
        <p:sp>
          <p:nvSpPr>
            <p:cNvPr id="23" name="1 DETAILS: HIM by Azure AD"/>
            <p:cNvSpPr/>
            <p:nvPr/>
          </p:nvSpPr>
          <p:spPr bwMode="auto">
            <a:xfrm>
              <a:off x="3121903" y="4893739"/>
              <a:ext cx="2743200" cy="1097280"/>
            </a:xfrm>
            <a:prstGeom prst="rect">
              <a:avLst/>
            </a:prstGeom>
            <a:solidFill>
              <a:srgbClr val="DC3C00"/>
            </a:solidFill>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79259" tIns="89630" rIns="179259" bIns="143407" numCol="1" spcCol="0" rtlCol="0" fromWordArt="0" anchor="t" anchorCtr="0" forceAA="0" compatLnSpc="1">
              <a:prstTxWarp prst="textNoShape">
                <a:avLst/>
              </a:prstTxWarp>
              <a:noAutofit/>
            </a:bodyPr>
            <a:lstStyle/>
            <a:p>
              <a:pPr defTabSz="914225">
                <a:defRPr/>
              </a:pPr>
              <a:r>
                <a:rPr lang="en-US" sz="1765" spc="-49" dirty="0">
                  <a:solidFill>
                    <a:srgbClr val="FFFFFF"/>
                  </a:solidFill>
                  <a:latin typeface="Segoe UI" panose="020B0502040204020203" pitchFamily="34" charset="0"/>
                  <a:cs typeface="Segoe UI" panose="020B0502040204020203" pitchFamily="34" charset="0"/>
                </a:rPr>
                <a:t>Information protection</a:t>
              </a:r>
            </a:p>
          </p:txBody>
        </p:sp>
        <p:sp>
          <p:nvSpPr>
            <p:cNvPr id="24" name="1 DETAILS: HIM by Azure AD"/>
            <p:cNvSpPr/>
            <p:nvPr/>
          </p:nvSpPr>
          <p:spPr bwMode="auto">
            <a:xfrm>
              <a:off x="5931650" y="4893739"/>
              <a:ext cx="2743200" cy="1097280"/>
            </a:xfrm>
            <a:prstGeom prst="rect">
              <a:avLst/>
            </a:prstGeom>
            <a:solidFill>
              <a:srgbClr val="DC3C00"/>
            </a:solidFill>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79259" tIns="89630" rIns="179259" bIns="143407" numCol="1" spcCol="0" rtlCol="0" fromWordArt="0" anchor="t" anchorCtr="0" forceAA="0" compatLnSpc="1">
              <a:prstTxWarp prst="textNoShape">
                <a:avLst/>
              </a:prstTxWarp>
              <a:noAutofit/>
            </a:bodyPr>
            <a:lstStyle/>
            <a:p>
              <a:pPr defTabSz="914225">
                <a:defRPr/>
              </a:pPr>
              <a:r>
                <a:rPr lang="en-US" sz="1765" spc="-49" dirty="0">
                  <a:solidFill>
                    <a:srgbClr val="FFFFFF"/>
                  </a:solidFill>
                  <a:latin typeface="Segoe UI" panose="020B0502040204020203" pitchFamily="34" charset="0"/>
                  <a:cs typeface="Segoe UI" panose="020B0502040204020203" pitchFamily="34" charset="0"/>
                </a:rPr>
                <a:t>Connection to on-premises assets</a:t>
              </a:r>
            </a:p>
          </p:txBody>
        </p:sp>
        <p:sp>
          <p:nvSpPr>
            <p:cNvPr id="25" name="1 DETAILS: HIM by Azure AD"/>
            <p:cNvSpPr/>
            <p:nvPr/>
          </p:nvSpPr>
          <p:spPr bwMode="auto">
            <a:xfrm>
              <a:off x="8741397" y="4893739"/>
              <a:ext cx="2743200" cy="1097280"/>
            </a:xfrm>
            <a:prstGeom prst="rect">
              <a:avLst/>
            </a:prstGeom>
            <a:solidFill>
              <a:srgbClr val="DC3C00"/>
            </a:solidFill>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79259" tIns="89630" rIns="179259" bIns="143407" numCol="1" spcCol="0" rtlCol="0" fromWordArt="0" anchor="t" anchorCtr="0" forceAA="0" compatLnSpc="1">
              <a:prstTxWarp prst="textNoShape">
                <a:avLst/>
              </a:prstTxWarp>
              <a:noAutofit/>
            </a:bodyPr>
            <a:lstStyle/>
            <a:p>
              <a:pPr defTabSz="914225">
                <a:defRPr/>
              </a:pPr>
              <a:r>
                <a:rPr lang="en-US" sz="1765" spc="-49" dirty="0">
                  <a:solidFill>
                    <a:srgbClr val="FFFFFF"/>
                  </a:solidFill>
                  <a:latin typeface="Segoe UI" panose="020B0502040204020203" pitchFamily="34" charset="0"/>
                  <a:cs typeface="Segoe UI" panose="020B0502040204020203" pitchFamily="34" charset="0"/>
                </a:rPr>
                <a:t>Bring your own key</a:t>
              </a:r>
            </a:p>
          </p:txBody>
        </p:sp>
      </p:grpSp>
    </p:spTree>
    <p:extLst>
      <p:ext uri="{BB962C8B-B14F-4D97-AF65-F5344CB8AC3E}">
        <p14:creationId xmlns:p14="http://schemas.microsoft.com/office/powerpoint/2010/main" val="12434678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1000" fill="hold"/>
                                        <p:tgtEl>
                                          <p:spTgt spid="21"/>
                                        </p:tgtEl>
                                        <p:attrNameLst>
                                          <p:attrName>ppt_x</p:attrName>
                                        </p:attrNameLst>
                                      </p:cBhvr>
                                      <p:tavLst>
                                        <p:tav tm="0">
                                          <p:val>
                                            <p:strVal val="0-#ppt_w/2"/>
                                          </p:val>
                                        </p:tav>
                                        <p:tav tm="100000">
                                          <p:val>
                                            <p:strVal val="#ppt_x"/>
                                          </p:val>
                                        </p:tav>
                                      </p:tavLst>
                                    </p:anim>
                                    <p:anim calcmode="lin" valueType="num">
                                      <p:cBhvr additive="base">
                                        <p:cTn id="8" dur="1000" fill="hold"/>
                                        <p:tgtEl>
                                          <p:spTgt spid="21"/>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8" fill="hold" nodeType="afterEffect">
                                  <p:stCondLst>
                                    <p:cond delay="0"/>
                                  </p:stCondLst>
                                  <p:childTnLst>
                                    <p:set>
                                      <p:cBhvr>
                                        <p:cTn id="11" dur="1" fill="hold">
                                          <p:stCondLst>
                                            <p:cond delay="0"/>
                                          </p:stCondLst>
                                        </p:cTn>
                                        <p:tgtEl>
                                          <p:spTgt spid="45"/>
                                        </p:tgtEl>
                                        <p:attrNameLst>
                                          <p:attrName>style.visibility</p:attrName>
                                        </p:attrNameLst>
                                      </p:cBhvr>
                                      <p:to>
                                        <p:strVal val="visible"/>
                                      </p:to>
                                    </p:set>
                                    <p:anim calcmode="lin" valueType="num">
                                      <p:cBhvr additive="base">
                                        <p:cTn id="12" dur="1000" fill="hold"/>
                                        <p:tgtEl>
                                          <p:spTgt spid="45"/>
                                        </p:tgtEl>
                                        <p:attrNameLst>
                                          <p:attrName>ppt_x</p:attrName>
                                        </p:attrNameLst>
                                      </p:cBhvr>
                                      <p:tavLst>
                                        <p:tav tm="0">
                                          <p:val>
                                            <p:strVal val="0-#ppt_w/2"/>
                                          </p:val>
                                        </p:tav>
                                        <p:tav tm="100000">
                                          <p:val>
                                            <p:strVal val="#ppt_x"/>
                                          </p:val>
                                        </p:tav>
                                      </p:tavLst>
                                    </p:anim>
                                    <p:anim calcmode="lin" valueType="num">
                                      <p:cBhvr additive="base">
                                        <p:cTn id="13" dur="1000" fill="hold"/>
                                        <p:tgtEl>
                                          <p:spTgt spid="45"/>
                                        </p:tgtEl>
                                        <p:attrNameLst>
                                          <p:attrName>ppt_y</p:attrName>
                                        </p:attrNameLst>
                                      </p:cBhvr>
                                      <p:tavLst>
                                        <p:tav tm="0">
                                          <p:val>
                                            <p:strVal val="#ppt_y"/>
                                          </p:val>
                                        </p:tav>
                                        <p:tav tm="100000">
                                          <p:val>
                                            <p:strVal val="#ppt_y"/>
                                          </p:val>
                                        </p:tav>
                                      </p:tavLst>
                                    </p:anim>
                                  </p:childTnLst>
                                </p:cTn>
                              </p:par>
                            </p:childTnLst>
                          </p:cTn>
                        </p:par>
                        <p:par>
                          <p:cTn id="14" fill="hold">
                            <p:stCondLst>
                              <p:cond delay="2000"/>
                            </p:stCondLst>
                            <p:childTnLst>
                              <p:par>
                                <p:cTn id="15" presetID="2" presetClass="entr" presetSubtype="8"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1000" fill="hold"/>
                                        <p:tgtEl>
                                          <p:spTgt spid="3"/>
                                        </p:tgtEl>
                                        <p:attrNameLst>
                                          <p:attrName>ppt_x</p:attrName>
                                        </p:attrNameLst>
                                      </p:cBhvr>
                                      <p:tavLst>
                                        <p:tav tm="0">
                                          <p:val>
                                            <p:strVal val="0-#ppt_w/2"/>
                                          </p:val>
                                        </p:tav>
                                        <p:tav tm="100000">
                                          <p:val>
                                            <p:strVal val="#ppt_x"/>
                                          </p:val>
                                        </p:tav>
                                      </p:tavLst>
                                    </p:anim>
                                    <p:anim calcmode="lin" valueType="num">
                                      <p:cBhvr additive="base">
                                        <p:cTn id="18" dur="10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690367" y="144674"/>
            <a:ext cx="8752210" cy="1569660"/>
          </a:xfrm>
          <a:prstGeom prst="rect">
            <a:avLst/>
          </a:prstGeom>
          <a:noFill/>
        </p:spPr>
        <p:txBody>
          <a:bodyPr wrap="square" rtlCol="0">
            <a:spAutoFit/>
          </a:bodyPr>
          <a:lstStyle/>
          <a:p>
            <a:r>
              <a:rPr lang="en-US" sz="4800" dirty="0" smtClean="0">
                <a:latin typeface="+mj-lt"/>
                <a:cs typeface="Segoe Light"/>
              </a:rPr>
              <a:t>Server </a:t>
            </a:r>
            <a:r>
              <a:rPr lang="en-US" sz="4800" dirty="0">
                <a:latin typeface="+mj-lt"/>
                <a:cs typeface="Segoe Light"/>
              </a:rPr>
              <a:t>Platform </a:t>
            </a:r>
            <a:r>
              <a:rPr lang="en-US" sz="4800" dirty="0" smtClean="0">
                <a:latin typeface="+mj-lt"/>
                <a:cs typeface="Segoe Light"/>
              </a:rPr>
              <a:t>Licensing Options</a:t>
            </a:r>
            <a:r>
              <a:rPr lang="en-US" sz="4800" dirty="0">
                <a:effectLst>
                  <a:outerShdw blurRad="38100" dist="38100" dir="2700000" algn="tl">
                    <a:srgbClr val="000000">
                      <a:alpha val="43137"/>
                    </a:srgbClr>
                  </a:outerShdw>
                </a:effectLst>
                <a:latin typeface="+mj-lt"/>
                <a:cs typeface="Segoe Light"/>
              </a:rPr>
              <a:t/>
            </a:r>
            <a:br>
              <a:rPr lang="en-US" sz="4800" dirty="0">
                <a:effectLst>
                  <a:outerShdw blurRad="38100" dist="38100" dir="2700000" algn="tl">
                    <a:srgbClr val="000000">
                      <a:alpha val="43137"/>
                    </a:srgbClr>
                  </a:outerShdw>
                </a:effectLst>
                <a:latin typeface="+mj-lt"/>
                <a:cs typeface="Segoe Light"/>
              </a:rPr>
            </a:br>
            <a:endParaRPr lang="en-US" sz="4800" dirty="0">
              <a:effectLst>
                <a:outerShdw blurRad="38100" dist="38100" dir="2700000" algn="tl">
                  <a:srgbClr val="000000">
                    <a:alpha val="43137"/>
                  </a:srgbClr>
                </a:outerShdw>
              </a:effectLst>
              <a:latin typeface="+mj-lt"/>
              <a:cs typeface="Segoe Light"/>
            </a:endParaRPr>
          </a:p>
        </p:txBody>
      </p:sp>
      <p:sp>
        <p:nvSpPr>
          <p:cNvPr id="9" name="TextBox 8"/>
          <p:cNvSpPr txBox="1"/>
          <p:nvPr/>
        </p:nvSpPr>
        <p:spPr>
          <a:xfrm>
            <a:off x="1950935" y="6298884"/>
            <a:ext cx="8231077" cy="184666"/>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lIns="0" tIns="0" rIns="0" bIns="0" rtlCol="0">
            <a:spAutoFit/>
          </a:bodyPr>
          <a:lstStyle/>
          <a:p>
            <a:pPr indent="1588">
              <a:defRPr/>
            </a:pPr>
            <a:r>
              <a:rPr lang="en-US" sz="1200" kern="0" dirty="0" smtClean="0">
                <a:solidFill>
                  <a:schemeClr val="bg1"/>
                </a:solidFill>
                <a:latin typeface="Segoe"/>
                <a:ea typeface="Segoe UI" pitchFamily="34" charset="0"/>
                <a:cs typeface="Segoe UI" pitchFamily="34" charset="0"/>
              </a:rPr>
              <a:t>. </a:t>
            </a:r>
            <a:endParaRPr lang="en-US" sz="1200" kern="0" dirty="0">
              <a:solidFill>
                <a:schemeClr val="bg1"/>
              </a:solidFill>
              <a:latin typeface="Segoe"/>
              <a:ea typeface="Segoe UI" pitchFamily="34" charset="0"/>
              <a:cs typeface="Segoe UI" pitchFamily="34" charset="0"/>
            </a:endParaRPr>
          </a:p>
        </p:txBody>
      </p:sp>
      <p:grpSp>
        <p:nvGrpSpPr>
          <p:cNvPr id="2" name="Group 1"/>
          <p:cNvGrpSpPr/>
          <p:nvPr/>
        </p:nvGrpSpPr>
        <p:grpSpPr>
          <a:xfrm>
            <a:off x="1951271" y="1234703"/>
            <a:ext cx="8256894" cy="4939755"/>
            <a:chOff x="1951271" y="1234703"/>
            <a:chExt cx="8256894" cy="4939755"/>
          </a:xfrm>
        </p:grpSpPr>
        <p:sp>
          <p:nvSpPr>
            <p:cNvPr id="10" name="Rectangle 9"/>
            <p:cNvSpPr/>
            <p:nvPr/>
          </p:nvSpPr>
          <p:spPr bwMode="auto">
            <a:xfrm>
              <a:off x="1951271" y="4802858"/>
              <a:ext cx="2194560" cy="1371600"/>
            </a:xfrm>
            <a:prstGeom prst="rect">
              <a:avLst/>
            </a:prstGeom>
            <a:solidFill>
              <a:srgbClr val="F7C303"/>
            </a:solidFill>
            <a:ln>
              <a:no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b="1" dirty="0">
                  <a:solidFill>
                    <a:schemeClr val="tx1"/>
                  </a:solidFill>
                  <a:latin typeface="Segoe"/>
                </a:rPr>
                <a:t>SQL Server CAL</a:t>
              </a:r>
            </a:p>
          </p:txBody>
        </p:sp>
        <p:sp>
          <p:nvSpPr>
            <p:cNvPr id="11" name="Rectangle 10"/>
            <p:cNvSpPr/>
            <p:nvPr/>
          </p:nvSpPr>
          <p:spPr bwMode="auto">
            <a:xfrm>
              <a:off x="1951271" y="3316680"/>
              <a:ext cx="2194560" cy="1371600"/>
            </a:xfrm>
            <a:prstGeom prst="rect">
              <a:avLst/>
            </a:prstGeom>
            <a:solidFill>
              <a:srgbClr val="00AEEF"/>
            </a:solidFill>
            <a:ln>
              <a:no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b="1" dirty="0">
                  <a:solidFill>
                    <a:schemeClr val="tx1"/>
                  </a:solidFill>
                  <a:latin typeface="Segoe"/>
                </a:rPr>
                <a:t>Enterprise CAL Suite</a:t>
              </a:r>
            </a:p>
          </p:txBody>
        </p:sp>
        <p:sp>
          <p:nvSpPr>
            <p:cNvPr id="12" name="Rectangle 11"/>
            <p:cNvSpPr/>
            <p:nvPr/>
          </p:nvSpPr>
          <p:spPr bwMode="auto">
            <a:xfrm>
              <a:off x="1951271" y="1830502"/>
              <a:ext cx="2194560" cy="1371600"/>
            </a:xfrm>
            <a:prstGeom prst="rect">
              <a:avLst/>
            </a:prstGeom>
            <a:solidFill>
              <a:srgbClr val="8DC63F"/>
            </a:solidFill>
            <a:ln>
              <a:no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b="1" dirty="0">
                  <a:solidFill>
                    <a:schemeClr val="tx1"/>
                  </a:solidFill>
                  <a:latin typeface="Segoe"/>
                </a:rPr>
                <a:t>Core CAL Suite</a:t>
              </a:r>
            </a:p>
          </p:txBody>
        </p:sp>
        <p:sp>
          <p:nvSpPr>
            <p:cNvPr id="13" name="Rectangle 12"/>
            <p:cNvSpPr/>
            <p:nvPr/>
          </p:nvSpPr>
          <p:spPr bwMode="auto">
            <a:xfrm>
              <a:off x="4246749" y="4802858"/>
              <a:ext cx="2194560" cy="1371600"/>
            </a:xfrm>
            <a:prstGeom prst="rect">
              <a:avLst/>
            </a:prstGeom>
            <a:solidFill>
              <a:srgbClr val="F7C303"/>
            </a:solidFill>
            <a:ln>
              <a:no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b="1" dirty="0">
                  <a:solidFill>
                    <a:schemeClr val="tx1"/>
                  </a:solidFill>
                  <a:latin typeface="Segoe"/>
                </a:rPr>
                <a:t>SQL Server Platform</a:t>
              </a:r>
            </a:p>
          </p:txBody>
        </p:sp>
        <p:sp>
          <p:nvSpPr>
            <p:cNvPr id="14" name="Rectangle 13"/>
            <p:cNvSpPr/>
            <p:nvPr/>
          </p:nvSpPr>
          <p:spPr bwMode="auto">
            <a:xfrm>
              <a:off x="4246749" y="3316680"/>
              <a:ext cx="2194560" cy="1371600"/>
            </a:xfrm>
            <a:prstGeom prst="rect">
              <a:avLst/>
            </a:prstGeom>
            <a:solidFill>
              <a:srgbClr val="00AEEF"/>
            </a:solidFill>
            <a:ln>
              <a:no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b="1" dirty="0">
                  <a:solidFill>
                    <a:schemeClr val="tx1"/>
                  </a:solidFill>
                  <a:latin typeface="Segoe"/>
                </a:rPr>
                <a:t>Enterprise Server Platform</a:t>
              </a:r>
            </a:p>
          </p:txBody>
        </p:sp>
        <p:sp>
          <p:nvSpPr>
            <p:cNvPr id="15" name="Rectangle 14"/>
            <p:cNvSpPr/>
            <p:nvPr/>
          </p:nvSpPr>
          <p:spPr bwMode="auto">
            <a:xfrm>
              <a:off x="4246749" y="1830502"/>
              <a:ext cx="2194560" cy="1371600"/>
            </a:xfrm>
            <a:prstGeom prst="rect">
              <a:avLst/>
            </a:prstGeom>
            <a:solidFill>
              <a:srgbClr val="8DC63F"/>
            </a:solidFill>
            <a:ln>
              <a:no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b="1" dirty="0">
                  <a:solidFill>
                    <a:schemeClr val="tx1"/>
                  </a:solidFill>
                  <a:latin typeface="Segoe"/>
                </a:rPr>
                <a:t>Core Server Platform</a:t>
              </a:r>
            </a:p>
          </p:txBody>
        </p:sp>
        <p:sp>
          <p:nvSpPr>
            <p:cNvPr id="16" name="Rectangle 15"/>
            <p:cNvSpPr/>
            <p:nvPr/>
          </p:nvSpPr>
          <p:spPr bwMode="auto">
            <a:xfrm>
              <a:off x="6536444" y="4802858"/>
              <a:ext cx="3657600" cy="1371600"/>
            </a:xfrm>
            <a:prstGeom prst="rect">
              <a:avLst/>
            </a:prstGeom>
            <a:solidFill>
              <a:srgbClr val="F7C303"/>
            </a:solidFill>
            <a:ln>
              <a:no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pPr marL="285750" indent="-285750">
                <a:buFont typeface="Arial" panose="020B0604020202020204" pitchFamily="34" charset="0"/>
                <a:buChar char="•"/>
              </a:pPr>
              <a:r>
                <a:rPr lang="en-US" sz="1400" dirty="0"/>
                <a:t>SQL Server Enterprise </a:t>
              </a:r>
            </a:p>
            <a:p>
              <a:pPr marL="285750" indent="-285750">
                <a:buFont typeface="Arial" panose="020B0604020202020204" pitchFamily="34" charset="0"/>
                <a:buChar char="•"/>
              </a:pPr>
              <a:r>
                <a:rPr lang="en-US" sz="1400" dirty="0"/>
                <a:t>SQL Server Standard </a:t>
              </a:r>
            </a:p>
            <a:p>
              <a:pPr marL="285750" indent="-285750">
                <a:buFont typeface="Arial" panose="020B0604020202020204" pitchFamily="34" charset="0"/>
                <a:buChar char="•"/>
              </a:pPr>
              <a:r>
                <a:rPr lang="en-US" sz="1400" dirty="0"/>
                <a:t>SQL Server Business Intelligence </a:t>
              </a:r>
            </a:p>
            <a:p>
              <a:pPr marL="285750" indent="-285750">
                <a:buFont typeface="Arial" panose="020B0604020202020204" pitchFamily="34" charset="0"/>
                <a:buChar char="•"/>
              </a:pPr>
              <a:r>
                <a:rPr lang="en-US" sz="1400" dirty="0"/>
                <a:t>Microsoft BizTalk Server (all editions) 	</a:t>
              </a:r>
            </a:p>
          </p:txBody>
        </p:sp>
        <p:sp>
          <p:nvSpPr>
            <p:cNvPr id="17" name="Rectangle 16"/>
            <p:cNvSpPr/>
            <p:nvPr/>
          </p:nvSpPr>
          <p:spPr bwMode="auto">
            <a:xfrm>
              <a:off x="6550565" y="3316680"/>
              <a:ext cx="3657600" cy="1371600"/>
            </a:xfrm>
            <a:prstGeom prst="rect">
              <a:avLst/>
            </a:prstGeom>
            <a:solidFill>
              <a:srgbClr val="00AEEF"/>
            </a:solidFill>
            <a:ln>
              <a:no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pPr marL="285750" indent="-285750">
                <a:buFont typeface="Arial" panose="020B0604020202020204" pitchFamily="34" charset="0"/>
                <a:buChar char="•"/>
              </a:pPr>
              <a:r>
                <a:rPr lang="en-US" sz="1400" dirty="0"/>
                <a:t>Includes everything listed in Core Server Platform, plus</a:t>
              </a:r>
            </a:p>
            <a:p>
              <a:pPr marL="285750" indent="-285750">
                <a:buFont typeface="Arial" panose="020B0604020202020204" pitchFamily="34" charset="0"/>
                <a:buChar char="•"/>
              </a:pPr>
              <a:r>
                <a:rPr lang="en-US" sz="1400" dirty="0"/>
                <a:t>Microsoft System Center Datacenter </a:t>
              </a:r>
            </a:p>
            <a:p>
              <a:pPr marL="285750" indent="-285750">
                <a:buFont typeface="Arial" panose="020B0604020202020204" pitchFamily="34" charset="0"/>
                <a:buChar char="•"/>
              </a:pPr>
              <a:r>
                <a:rPr lang="en-US" sz="1400" dirty="0"/>
                <a:t>Windows RMS External Connector 	</a:t>
              </a:r>
            </a:p>
          </p:txBody>
        </p:sp>
        <p:sp>
          <p:nvSpPr>
            <p:cNvPr id="18" name="Rectangle 17"/>
            <p:cNvSpPr/>
            <p:nvPr/>
          </p:nvSpPr>
          <p:spPr bwMode="auto">
            <a:xfrm>
              <a:off x="6550565" y="1830502"/>
              <a:ext cx="3657600" cy="1371600"/>
            </a:xfrm>
            <a:prstGeom prst="rect">
              <a:avLst/>
            </a:prstGeom>
            <a:solidFill>
              <a:srgbClr val="8DC63F"/>
            </a:solidFill>
            <a:ln>
              <a:no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Windows Server, including Hyper-V (all editions) </a:t>
              </a:r>
            </a:p>
            <a:p>
              <a:pPr marL="285750" indent="-285750">
                <a:buFont typeface="Arial" panose="020B0604020202020204" pitchFamily="34" charset="0"/>
                <a:buChar char="•"/>
              </a:pPr>
              <a:r>
                <a:rPr lang="en-US" sz="1400" dirty="0"/>
                <a:t>Microsoft SharePoint Server (all editions) </a:t>
              </a:r>
            </a:p>
            <a:p>
              <a:pPr marL="285750" indent="-285750">
                <a:buFont typeface="Arial" panose="020B0604020202020204" pitchFamily="34" charset="0"/>
                <a:buChar char="•"/>
              </a:pPr>
              <a:r>
                <a:rPr lang="en-US" sz="1400" dirty="0"/>
                <a:t>Microsoft Exchange Server (all editions) </a:t>
              </a:r>
            </a:p>
            <a:p>
              <a:pPr marL="285750" indent="-285750">
                <a:buFont typeface="Arial" panose="020B0604020202020204" pitchFamily="34" charset="0"/>
                <a:buChar char="•"/>
              </a:pPr>
              <a:r>
                <a:rPr lang="en-US" sz="1400" dirty="0"/>
                <a:t>Microsoft Lync Server (all editions) </a:t>
              </a:r>
            </a:p>
            <a:p>
              <a:pPr marL="285750" indent="-285750">
                <a:buFont typeface="Arial" panose="020B0604020202020204" pitchFamily="34" charset="0"/>
                <a:buChar char="•"/>
              </a:pPr>
              <a:r>
                <a:rPr lang="en-US" sz="1400"/>
                <a:t>Windows Server </a:t>
              </a:r>
              <a:r>
                <a:rPr lang="en-US" sz="1400" dirty="0"/>
                <a:t>External Connector 	</a:t>
              </a:r>
            </a:p>
          </p:txBody>
        </p:sp>
        <p:sp>
          <p:nvSpPr>
            <p:cNvPr id="3" name="Rectangle 2"/>
            <p:cNvSpPr/>
            <p:nvPr/>
          </p:nvSpPr>
          <p:spPr>
            <a:xfrm>
              <a:off x="2443743" y="1449403"/>
              <a:ext cx="1276247" cy="307777"/>
            </a:xfrm>
            <a:prstGeom prst="rect">
              <a:avLst/>
            </a:prstGeom>
          </p:spPr>
          <p:txBody>
            <a:bodyPr wrap="none">
              <a:spAutoFit/>
            </a:bodyPr>
            <a:lstStyle/>
            <a:p>
              <a:pPr algn="ctr" defTabSz="914099" fontAlgn="base">
                <a:spcBef>
                  <a:spcPct val="0"/>
                </a:spcBef>
                <a:spcAft>
                  <a:spcPct val="0"/>
                </a:spcAft>
              </a:pPr>
              <a:r>
                <a:rPr lang="en-US" sz="1400" b="1" dirty="0">
                  <a:latin typeface="Segoe"/>
                </a:rPr>
                <a:t>CAL Product</a:t>
              </a:r>
            </a:p>
          </p:txBody>
        </p:sp>
        <p:sp>
          <p:nvSpPr>
            <p:cNvPr id="4" name="Rectangle 3"/>
            <p:cNvSpPr/>
            <p:nvPr/>
          </p:nvSpPr>
          <p:spPr>
            <a:xfrm>
              <a:off x="4556280" y="1432470"/>
              <a:ext cx="1521570" cy="307777"/>
            </a:xfrm>
            <a:prstGeom prst="rect">
              <a:avLst/>
            </a:prstGeom>
          </p:spPr>
          <p:txBody>
            <a:bodyPr wrap="none">
              <a:spAutoFit/>
            </a:bodyPr>
            <a:lstStyle/>
            <a:p>
              <a:pPr algn="ctr" defTabSz="914099" fontAlgn="base">
                <a:spcBef>
                  <a:spcPct val="0"/>
                </a:spcBef>
                <a:spcAft>
                  <a:spcPct val="0"/>
                </a:spcAft>
              </a:pPr>
              <a:r>
                <a:rPr lang="en-US" sz="1400" b="1" dirty="0">
                  <a:latin typeface="Segoe"/>
                </a:rPr>
                <a:t>Server Platform</a:t>
              </a:r>
            </a:p>
          </p:txBody>
        </p:sp>
        <p:sp>
          <p:nvSpPr>
            <p:cNvPr id="19" name="Rectangle 18"/>
            <p:cNvSpPr/>
            <p:nvPr/>
          </p:nvSpPr>
          <p:spPr>
            <a:xfrm>
              <a:off x="6527800" y="1234703"/>
              <a:ext cx="3657600" cy="523220"/>
            </a:xfrm>
            <a:prstGeom prst="rect">
              <a:avLst/>
            </a:prstGeom>
          </p:spPr>
          <p:txBody>
            <a:bodyPr wrap="square">
              <a:spAutoFit/>
            </a:bodyPr>
            <a:lstStyle/>
            <a:p>
              <a:pPr algn="ctr" defTabSz="914099" fontAlgn="base">
                <a:spcBef>
                  <a:spcPct val="0"/>
                </a:spcBef>
                <a:spcAft>
                  <a:spcPct val="0"/>
                </a:spcAft>
              </a:pPr>
              <a:r>
                <a:rPr lang="en-US" sz="1400" b="1" dirty="0">
                  <a:latin typeface="Segoe"/>
                </a:rPr>
                <a:t>Server Products Included for </a:t>
              </a:r>
            </a:p>
            <a:p>
              <a:pPr algn="ctr" defTabSz="914099" fontAlgn="base">
                <a:spcBef>
                  <a:spcPct val="0"/>
                </a:spcBef>
                <a:spcAft>
                  <a:spcPct val="0"/>
                </a:spcAft>
              </a:pPr>
              <a:r>
                <a:rPr lang="en-US" sz="1400" b="1" dirty="0">
                  <a:latin typeface="Segoe"/>
                </a:rPr>
                <a:t>Unlimited Deployment</a:t>
              </a:r>
            </a:p>
          </p:txBody>
        </p:sp>
      </p:grpSp>
    </p:spTree>
    <p:extLst>
      <p:ext uri="{BB962C8B-B14F-4D97-AF65-F5344CB8AC3E}">
        <p14:creationId xmlns:p14="http://schemas.microsoft.com/office/powerpoint/2010/main" val="6468699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44"/>
          <p:cNvSpPr>
            <a:spLocks noChangeArrowheads="1"/>
          </p:cNvSpPr>
          <p:nvPr/>
        </p:nvSpPr>
        <p:spPr bwMode="auto">
          <a:xfrm>
            <a:off x="14955599" y="-758799"/>
            <a:ext cx="895368" cy="945663"/>
          </a:xfrm>
          <a:prstGeom prst="rect">
            <a:avLst/>
          </a:prstGeom>
          <a:noFill/>
          <a:ln w="9525" cap="flat" cmpd="sng" algn="ctr">
            <a:noFill/>
            <a:prstDash val="solid"/>
            <a:miter lim="800000"/>
            <a:headEnd type="none" w="med" len="med"/>
            <a:tailEnd type="none" w="med" len="med"/>
          </a:ln>
          <a:effectLst/>
        </p:spPr>
        <p:txBody>
          <a:bodyPr wrap="none"/>
          <a:lstStyle/>
          <a:p>
            <a:pPr algn="ctr">
              <a:defRPr/>
            </a:pPr>
            <a:r>
              <a:rPr kumimoji="1" lang="en-US" sz="1200" b="1" i="1" dirty="0">
                <a:solidFill>
                  <a:srgbClr val="000000"/>
                </a:solidFill>
                <a:effectLst>
                  <a:outerShdw blurRad="38100" dist="38100" dir="2700000" algn="tl">
                    <a:srgbClr val="C0C0C0"/>
                  </a:outerShdw>
                </a:effectLst>
                <a:latin typeface="Segoe"/>
                <a:sym typeface="Wingdings" pitchFamily="2" charset="2"/>
              </a:rPr>
              <a:t>Forefront</a:t>
            </a:r>
          </a:p>
          <a:p>
            <a:pPr algn="ctr">
              <a:defRPr/>
            </a:pPr>
            <a:r>
              <a:rPr kumimoji="1" lang="en-US" sz="1200" b="1" i="1" dirty="0" err="1">
                <a:solidFill>
                  <a:srgbClr val="000000"/>
                </a:solidFill>
                <a:effectLst>
                  <a:outerShdw blurRad="38100" dist="38100" dir="2700000" algn="tl">
                    <a:srgbClr val="C0C0C0"/>
                  </a:outerShdw>
                </a:effectLst>
                <a:latin typeface="Segoe"/>
                <a:sym typeface="Wingdings" pitchFamily="2" charset="2"/>
              </a:rPr>
              <a:t>ProtectionSuite</a:t>
            </a:r>
            <a:endParaRPr kumimoji="1" lang="en-US" sz="1200" i="1" dirty="0">
              <a:solidFill>
                <a:srgbClr val="000000"/>
              </a:solidFill>
              <a:effectLst>
                <a:outerShdw blurRad="38100" dist="38100" dir="2700000" algn="tl">
                  <a:srgbClr val="C0C0C0"/>
                </a:outerShdw>
              </a:effectLst>
              <a:latin typeface="Segoe"/>
              <a:ea typeface="SimSun" pitchFamily="2" charset="-122"/>
              <a:cs typeface="Times New Roman" pitchFamily="18" charset="0"/>
              <a:sym typeface="Wingdings" pitchFamily="2" charset="2"/>
            </a:endParaRPr>
          </a:p>
        </p:txBody>
      </p:sp>
      <p:sp>
        <p:nvSpPr>
          <p:cNvPr id="72" name="Rectangle 71"/>
          <p:cNvSpPr/>
          <p:nvPr/>
        </p:nvSpPr>
        <p:spPr>
          <a:xfrm>
            <a:off x="759577" y="627167"/>
            <a:ext cx="3558400" cy="5623143"/>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10" name="Group 9"/>
          <p:cNvGrpSpPr/>
          <p:nvPr/>
        </p:nvGrpSpPr>
        <p:grpSpPr>
          <a:xfrm>
            <a:off x="1019874" y="821931"/>
            <a:ext cx="3071168" cy="5371785"/>
            <a:chOff x="1696875" y="325985"/>
            <a:chExt cx="2326792" cy="5371785"/>
          </a:xfrm>
        </p:grpSpPr>
        <p:pic>
          <p:nvPicPr>
            <p:cNvPr id="82" name="Picture 7" descr="C:\Users\brianhin\Documents\_Products\eCal\CAL-core_b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5045" y="325985"/>
              <a:ext cx="1124443" cy="563040"/>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p:cNvGrpSpPr/>
            <p:nvPr/>
          </p:nvGrpSpPr>
          <p:grpSpPr>
            <a:xfrm>
              <a:off x="2883342" y="1149798"/>
              <a:ext cx="1140325" cy="4547972"/>
              <a:chOff x="1492252" y="1515459"/>
              <a:chExt cx="1520432" cy="4547972"/>
            </a:xfrm>
          </p:grpSpPr>
          <p:sp>
            <p:nvSpPr>
              <p:cNvPr id="2" name="Rectangle 1"/>
              <p:cNvSpPr/>
              <p:nvPr/>
            </p:nvSpPr>
            <p:spPr>
              <a:xfrm>
                <a:off x="1499087" y="1515459"/>
                <a:ext cx="1447983" cy="637097"/>
              </a:xfrm>
              <a:prstGeom prst="rect">
                <a:avLst/>
              </a:prstGeom>
            </p:spPr>
            <p:txBody>
              <a:bodyPr wrap="square">
                <a:spAutoFit/>
              </a:bodyPr>
              <a:lstStyle/>
              <a:p>
                <a:pPr marL="171450" indent="-171450">
                  <a:lnSpc>
                    <a:spcPct val="85000"/>
                  </a:lnSpc>
                  <a:spcBef>
                    <a:spcPct val="20000"/>
                  </a:spcBef>
                  <a:buFont typeface="Arial" pitchFamily="34" charset="0"/>
                  <a:buChar char="•"/>
                  <a:defRPr/>
                </a:pPr>
                <a:r>
                  <a:rPr lang="en-US" sz="1200" dirty="0">
                    <a:solidFill>
                      <a:srgbClr val="000000"/>
                    </a:solidFill>
                    <a:ea typeface="Segoe UI" panose="020B0502040204020203" pitchFamily="34" charset="0"/>
                    <a:cs typeface="Segoe UI" panose="020B0502040204020203" pitchFamily="34" charset="0"/>
                  </a:rPr>
                  <a:t>File &amp; Print</a:t>
                </a:r>
              </a:p>
              <a:p>
                <a:pPr marL="171450" indent="-171450">
                  <a:lnSpc>
                    <a:spcPct val="85000"/>
                  </a:lnSpc>
                  <a:spcBef>
                    <a:spcPct val="20000"/>
                  </a:spcBef>
                  <a:buFont typeface="Arial" pitchFamily="34" charset="0"/>
                  <a:buChar char="•"/>
                  <a:defRPr/>
                </a:pPr>
                <a:r>
                  <a:rPr lang="en-US" sz="1200" dirty="0">
                    <a:solidFill>
                      <a:srgbClr val="000000"/>
                    </a:solidFill>
                    <a:ea typeface="Segoe UI" panose="020B0502040204020203" pitchFamily="34" charset="0"/>
                    <a:cs typeface="Segoe UI" panose="020B0502040204020203" pitchFamily="34" charset="0"/>
                  </a:rPr>
                  <a:t>Active Dir.</a:t>
                </a:r>
              </a:p>
              <a:p>
                <a:pPr marL="171450" indent="-171450">
                  <a:lnSpc>
                    <a:spcPct val="85000"/>
                  </a:lnSpc>
                  <a:spcBef>
                    <a:spcPct val="20000"/>
                  </a:spcBef>
                  <a:buFont typeface="Arial" pitchFamily="34" charset="0"/>
                  <a:buChar char="•"/>
                  <a:defRPr/>
                </a:pPr>
                <a:r>
                  <a:rPr lang="en-US" sz="1200" dirty="0">
                    <a:solidFill>
                      <a:srgbClr val="000000"/>
                    </a:solidFill>
                    <a:ea typeface="Segoe UI" panose="020B0502040204020203" pitchFamily="34" charset="0"/>
                    <a:cs typeface="Segoe UI" panose="020B0502040204020203" pitchFamily="34" charset="0"/>
                  </a:rPr>
                  <a:t>IIS &amp; SPF</a:t>
                </a:r>
              </a:p>
            </p:txBody>
          </p:sp>
          <p:sp>
            <p:nvSpPr>
              <p:cNvPr id="3" name="Rectangle 2"/>
              <p:cNvSpPr/>
              <p:nvPr/>
            </p:nvSpPr>
            <p:spPr>
              <a:xfrm>
                <a:off x="1499087" y="2288532"/>
                <a:ext cx="1361910" cy="637097"/>
              </a:xfrm>
              <a:prstGeom prst="rect">
                <a:avLst/>
              </a:prstGeom>
            </p:spPr>
            <p:txBody>
              <a:bodyPr wrap="none">
                <a:spAutoFit/>
              </a:bodyPr>
              <a:lstStyle/>
              <a:p>
                <a:pPr marL="171450" indent="-171450">
                  <a:lnSpc>
                    <a:spcPct val="85000"/>
                  </a:lnSpc>
                  <a:spcBef>
                    <a:spcPct val="20000"/>
                  </a:spcBef>
                  <a:buFont typeface="Arial" pitchFamily="34" charset="0"/>
                  <a:buChar char="•"/>
                  <a:defRPr/>
                </a:pPr>
                <a:r>
                  <a:rPr lang="en-US" sz="1200" dirty="0">
                    <a:solidFill>
                      <a:srgbClr val="000000"/>
                    </a:solidFill>
                    <a:ea typeface="Segoe UI" panose="020B0502040204020203" pitchFamily="34" charset="0"/>
                    <a:cs typeface="Segoe UI" panose="020B0502040204020203" pitchFamily="34" charset="0"/>
                  </a:rPr>
                  <a:t>Messaging</a:t>
                </a:r>
              </a:p>
              <a:p>
                <a:pPr marL="171450" indent="-171450">
                  <a:lnSpc>
                    <a:spcPct val="85000"/>
                  </a:lnSpc>
                  <a:spcBef>
                    <a:spcPct val="20000"/>
                  </a:spcBef>
                  <a:buFont typeface="Arial" pitchFamily="34" charset="0"/>
                  <a:buChar char="•"/>
                  <a:defRPr/>
                </a:pPr>
                <a:r>
                  <a:rPr lang="en-US" sz="1200" dirty="0">
                    <a:solidFill>
                      <a:srgbClr val="000000"/>
                    </a:solidFill>
                    <a:ea typeface="Segoe UI" panose="020B0502040204020203" pitchFamily="34" charset="0"/>
                    <a:cs typeface="Segoe UI" panose="020B0502040204020203" pitchFamily="34" charset="0"/>
                  </a:rPr>
                  <a:t>Calendar</a:t>
                </a:r>
              </a:p>
              <a:p>
                <a:pPr marL="171450" indent="-171450">
                  <a:lnSpc>
                    <a:spcPct val="85000"/>
                  </a:lnSpc>
                  <a:spcBef>
                    <a:spcPct val="20000"/>
                  </a:spcBef>
                  <a:buFont typeface="Arial" pitchFamily="34" charset="0"/>
                  <a:buChar char="•"/>
                  <a:defRPr/>
                </a:pPr>
                <a:r>
                  <a:rPr lang="en-US" sz="1200" dirty="0">
                    <a:solidFill>
                      <a:srgbClr val="000000"/>
                    </a:solidFill>
                    <a:ea typeface="Segoe UI" panose="020B0502040204020203" pitchFamily="34" charset="0"/>
                    <a:cs typeface="Segoe UI" panose="020B0502040204020203" pitchFamily="34" charset="0"/>
                  </a:rPr>
                  <a:t>Contacts</a:t>
                </a:r>
              </a:p>
            </p:txBody>
          </p:sp>
          <p:sp>
            <p:nvSpPr>
              <p:cNvPr id="4" name="Rectangle 3"/>
              <p:cNvSpPr/>
              <p:nvPr/>
            </p:nvSpPr>
            <p:spPr>
              <a:xfrm>
                <a:off x="1492252" y="3752800"/>
                <a:ext cx="1329167" cy="637097"/>
              </a:xfrm>
              <a:prstGeom prst="rect">
                <a:avLst/>
              </a:prstGeom>
            </p:spPr>
            <p:txBody>
              <a:bodyPr wrap="none">
                <a:spAutoFit/>
              </a:bodyPr>
              <a:lstStyle/>
              <a:p>
                <a:pPr marL="171450" indent="-171450">
                  <a:lnSpc>
                    <a:spcPct val="85000"/>
                  </a:lnSpc>
                  <a:spcBef>
                    <a:spcPct val="20000"/>
                  </a:spcBef>
                  <a:buFont typeface="Arial" pitchFamily="34" charset="0"/>
                  <a:buChar char="•"/>
                  <a:defRPr/>
                </a:pPr>
                <a:r>
                  <a:rPr lang="en-US" sz="1200" dirty="0">
                    <a:solidFill>
                      <a:srgbClr val="000000"/>
                    </a:solidFill>
                    <a:ea typeface="Segoe UI" panose="020B0502040204020203" pitchFamily="34" charset="0"/>
                    <a:cs typeface="Segoe UI" panose="020B0502040204020203" pitchFamily="34" charset="0"/>
                  </a:rPr>
                  <a:t>IM</a:t>
                </a:r>
              </a:p>
              <a:p>
                <a:pPr marL="171450" indent="-171450">
                  <a:lnSpc>
                    <a:spcPct val="85000"/>
                  </a:lnSpc>
                  <a:spcBef>
                    <a:spcPct val="20000"/>
                  </a:spcBef>
                  <a:buFont typeface="Arial" pitchFamily="34" charset="0"/>
                  <a:buChar char="•"/>
                  <a:defRPr/>
                </a:pPr>
                <a:r>
                  <a:rPr lang="en-US" sz="1200" dirty="0">
                    <a:solidFill>
                      <a:srgbClr val="000000"/>
                    </a:solidFill>
                    <a:ea typeface="Segoe UI" panose="020B0502040204020203" pitchFamily="34" charset="0"/>
                    <a:cs typeface="Segoe UI" panose="020B0502040204020203" pitchFamily="34" charset="0"/>
                  </a:rPr>
                  <a:t>Presence</a:t>
                </a:r>
              </a:p>
              <a:p>
                <a:pPr marL="171450" indent="-171450">
                  <a:lnSpc>
                    <a:spcPct val="85000"/>
                  </a:lnSpc>
                  <a:spcBef>
                    <a:spcPct val="20000"/>
                  </a:spcBef>
                  <a:buFont typeface="Arial" pitchFamily="34" charset="0"/>
                  <a:buChar char="•"/>
                  <a:defRPr/>
                </a:pPr>
                <a:r>
                  <a:rPr lang="en-US" sz="1200" dirty="0">
                    <a:solidFill>
                      <a:srgbClr val="000000"/>
                    </a:solidFill>
                    <a:ea typeface="Segoe UI" panose="020B0502040204020203" pitchFamily="34" charset="0"/>
                    <a:cs typeface="Segoe UI" panose="020B0502040204020203" pitchFamily="34" charset="0"/>
                  </a:rPr>
                  <a:t>Telephony</a:t>
                </a:r>
              </a:p>
            </p:txBody>
          </p:sp>
          <p:sp>
            <p:nvSpPr>
              <p:cNvPr id="5" name="Rectangle 4"/>
              <p:cNvSpPr/>
              <p:nvPr/>
            </p:nvSpPr>
            <p:spPr>
              <a:xfrm>
                <a:off x="1499087" y="2989906"/>
                <a:ext cx="1074910" cy="637097"/>
              </a:xfrm>
              <a:prstGeom prst="rect">
                <a:avLst/>
              </a:prstGeom>
            </p:spPr>
            <p:txBody>
              <a:bodyPr wrap="none">
                <a:spAutoFit/>
              </a:bodyPr>
              <a:lstStyle/>
              <a:p>
                <a:pPr marL="171450" indent="-171450">
                  <a:lnSpc>
                    <a:spcPct val="85000"/>
                  </a:lnSpc>
                  <a:spcBef>
                    <a:spcPct val="20000"/>
                  </a:spcBef>
                  <a:buFont typeface="Arial" pitchFamily="34" charset="0"/>
                  <a:buChar char="•"/>
                  <a:defRPr/>
                </a:pPr>
                <a:r>
                  <a:rPr lang="en-US" sz="1200" dirty="0">
                    <a:solidFill>
                      <a:srgbClr val="000000"/>
                    </a:solidFill>
                    <a:ea typeface="Segoe UI" panose="020B0502040204020203" pitchFamily="34" charset="0"/>
                    <a:cs typeface="Segoe UI" panose="020B0502040204020203" pitchFamily="34" charset="0"/>
                  </a:rPr>
                  <a:t>ECM</a:t>
                </a:r>
              </a:p>
              <a:p>
                <a:pPr marL="171450" indent="-171450">
                  <a:lnSpc>
                    <a:spcPct val="85000"/>
                  </a:lnSpc>
                  <a:spcBef>
                    <a:spcPct val="20000"/>
                  </a:spcBef>
                  <a:buFont typeface="Arial" pitchFamily="34" charset="0"/>
                  <a:buChar char="•"/>
                  <a:defRPr/>
                </a:pPr>
                <a:r>
                  <a:rPr lang="en-US" sz="1200" dirty="0">
                    <a:solidFill>
                      <a:srgbClr val="000000"/>
                    </a:solidFill>
                    <a:ea typeface="Segoe UI" panose="020B0502040204020203" pitchFamily="34" charset="0"/>
                    <a:cs typeface="Segoe UI" panose="020B0502040204020203" pitchFamily="34" charset="0"/>
                  </a:rPr>
                  <a:t>Portal</a:t>
                </a:r>
              </a:p>
              <a:p>
                <a:pPr marL="171450" indent="-171450">
                  <a:lnSpc>
                    <a:spcPct val="85000"/>
                  </a:lnSpc>
                  <a:spcBef>
                    <a:spcPct val="20000"/>
                  </a:spcBef>
                  <a:buFont typeface="Arial" pitchFamily="34" charset="0"/>
                  <a:buChar char="•"/>
                  <a:defRPr/>
                </a:pPr>
                <a:r>
                  <a:rPr lang="en-US" sz="1200" dirty="0">
                    <a:solidFill>
                      <a:srgbClr val="000000"/>
                    </a:solidFill>
                    <a:ea typeface="Segoe UI" panose="020B0502040204020203" pitchFamily="34" charset="0"/>
                    <a:cs typeface="Segoe UI" panose="020B0502040204020203" pitchFamily="34" charset="0"/>
                  </a:rPr>
                  <a:t>Search</a:t>
                </a:r>
              </a:p>
            </p:txBody>
          </p:sp>
          <p:sp>
            <p:nvSpPr>
              <p:cNvPr id="6" name="Rectangle 5"/>
              <p:cNvSpPr/>
              <p:nvPr/>
            </p:nvSpPr>
            <p:spPr>
              <a:xfrm>
                <a:off x="1512701" y="4584416"/>
                <a:ext cx="1499983" cy="637097"/>
              </a:xfrm>
              <a:prstGeom prst="rect">
                <a:avLst/>
              </a:prstGeom>
            </p:spPr>
            <p:txBody>
              <a:bodyPr wrap="none">
                <a:spAutoFit/>
              </a:bodyPr>
              <a:lstStyle/>
              <a:p>
                <a:pPr marL="171450" indent="-171450">
                  <a:lnSpc>
                    <a:spcPct val="85000"/>
                  </a:lnSpc>
                  <a:spcBef>
                    <a:spcPct val="20000"/>
                  </a:spcBef>
                  <a:buFont typeface="Arial" pitchFamily="34" charset="0"/>
                  <a:buChar char="•"/>
                  <a:defRPr/>
                </a:pPr>
                <a:r>
                  <a:rPr lang="en-US" sz="1200" dirty="0">
                    <a:solidFill>
                      <a:srgbClr val="000000"/>
                    </a:solidFill>
                    <a:ea typeface="Segoe UI" panose="020B0502040204020203" pitchFamily="34" charset="0"/>
                    <a:cs typeface="Segoe UI" panose="020B0502040204020203" pitchFamily="34" charset="0"/>
                  </a:rPr>
                  <a:t>Deployment</a:t>
                </a:r>
              </a:p>
              <a:p>
                <a:pPr marL="171450" indent="-171450">
                  <a:lnSpc>
                    <a:spcPct val="85000"/>
                  </a:lnSpc>
                  <a:spcBef>
                    <a:spcPct val="20000"/>
                  </a:spcBef>
                  <a:buFont typeface="Arial" pitchFamily="34" charset="0"/>
                  <a:buChar char="•"/>
                  <a:defRPr/>
                </a:pPr>
                <a:r>
                  <a:rPr lang="en-US" sz="1200" dirty="0">
                    <a:solidFill>
                      <a:srgbClr val="000000"/>
                    </a:solidFill>
                    <a:ea typeface="Segoe UI" panose="020B0502040204020203" pitchFamily="34" charset="0"/>
                    <a:cs typeface="Segoe UI" panose="020B0502040204020203" pitchFamily="34" charset="0"/>
                  </a:rPr>
                  <a:t>Mgmt</a:t>
                </a:r>
              </a:p>
              <a:p>
                <a:pPr marL="171450" indent="-171450">
                  <a:lnSpc>
                    <a:spcPct val="85000"/>
                  </a:lnSpc>
                  <a:spcBef>
                    <a:spcPct val="20000"/>
                  </a:spcBef>
                  <a:buFont typeface="Arial" pitchFamily="34" charset="0"/>
                  <a:buChar char="•"/>
                  <a:defRPr/>
                </a:pPr>
                <a:r>
                  <a:rPr lang="en-US" sz="1200" dirty="0">
                    <a:solidFill>
                      <a:srgbClr val="000000"/>
                    </a:solidFill>
                    <a:ea typeface="Segoe UI" panose="020B0502040204020203" pitchFamily="34" charset="0"/>
                    <a:cs typeface="Segoe UI" panose="020B0502040204020203" pitchFamily="34" charset="0"/>
                  </a:rPr>
                  <a:t>Asset Inv.</a:t>
                </a:r>
              </a:p>
            </p:txBody>
          </p:sp>
          <p:sp>
            <p:nvSpPr>
              <p:cNvPr id="7" name="Rectangle 6"/>
              <p:cNvSpPr/>
              <p:nvPr/>
            </p:nvSpPr>
            <p:spPr>
              <a:xfrm>
                <a:off x="1499087" y="5426334"/>
                <a:ext cx="1280948" cy="637097"/>
              </a:xfrm>
              <a:prstGeom prst="rect">
                <a:avLst/>
              </a:prstGeom>
            </p:spPr>
            <p:txBody>
              <a:bodyPr wrap="none">
                <a:spAutoFit/>
              </a:bodyPr>
              <a:lstStyle/>
              <a:p>
                <a:pPr marL="171450" indent="-171450">
                  <a:lnSpc>
                    <a:spcPct val="85000"/>
                  </a:lnSpc>
                  <a:spcBef>
                    <a:spcPct val="20000"/>
                  </a:spcBef>
                  <a:buFont typeface="Arial" pitchFamily="34" charset="0"/>
                  <a:buChar char="•"/>
                  <a:defRPr/>
                </a:pPr>
                <a:r>
                  <a:rPr lang="en-US" sz="1200" dirty="0" err="1">
                    <a:solidFill>
                      <a:srgbClr val="000000"/>
                    </a:solidFill>
                    <a:ea typeface="Segoe UI" panose="020B0502040204020203" pitchFamily="34" charset="0"/>
                    <a:cs typeface="Segoe UI" panose="020B0502040204020203" pitchFamily="34" charset="0"/>
                  </a:rPr>
                  <a:t>AntiVirus</a:t>
                </a:r>
                <a:endParaRPr lang="en-US" sz="1200" dirty="0">
                  <a:solidFill>
                    <a:srgbClr val="000000"/>
                  </a:solidFill>
                  <a:ea typeface="Segoe UI" panose="020B0502040204020203" pitchFamily="34" charset="0"/>
                  <a:cs typeface="Segoe UI" panose="020B0502040204020203" pitchFamily="34" charset="0"/>
                </a:endParaRPr>
              </a:p>
              <a:p>
                <a:pPr marL="171450" indent="-171450">
                  <a:lnSpc>
                    <a:spcPct val="85000"/>
                  </a:lnSpc>
                  <a:spcBef>
                    <a:spcPct val="20000"/>
                  </a:spcBef>
                  <a:buFont typeface="Arial" pitchFamily="34" charset="0"/>
                  <a:buChar char="•"/>
                  <a:defRPr/>
                </a:pPr>
                <a:r>
                  <a:rPr lang="en-US" sz="1200" dirty="0" err="1">
                    <a:solidFill>
                      <a:srgbClr val="000000"/>
                    </a:solidFill>
                    <a:ea typeface="Segoe UI" panose="020B0502040204020203" pitchFamily="34" charset="0"/>
                    <a:cs typeface="Segoe UI" panose="020B0502040204020203" pitchFamily="34" charset="0"/>
                  </a:rPr>
                  <a:t>AntiSpam</a:t>
                </a:r>
                <a:endParaRPr lang="en-US" sz="1200" dirty="0">
                  <a:solidFill>
                    <a:srgbClr val="000000"/>
                  </a:solidFill>
                  <a:ea typeface="Segoe UI" panose="020B0502040204020203" pitchFamily="34" charset="0"/>
                  <a:cs typeface="Segoe UI" panose="020B0502040204020203" pitchFamily="34" charset="0"/>
                </a:endParaRPr>
              </a:p>
              <a:p>
                <a:pPr marL="171450" indent="-171450">
                  <a:lnSpc>
                    <a:spcPct val="85000"/>
                  </a:lnSpc>
                  <a:spcBef>
                    <a:spcPct val="20000"/>
                  </a:spcBef>
                  <a:buFont typeface="Arial" pitchFamily="34" charset="0"/>
                  <a:buChar char="•"/>
                  <a:defRPr/>
                </a:pPr>
                <a:r>
                  <a:rPr lang="en-US" sz="1200" dirty="0">
                    <a:solidFill>
                      <a:srgbClr val="000000"/>
                    </a:solidFill>
                    <a:ea typeface="Segoe UI" panose="020B0502040204020203" pitchFamily="34" charset="0"/>
                    <a:cs typeface="Segoe UI" panose="020B0502040204020203" pitchFamily="34" charset="0"/>
                  </a:rPr>
                  <a:t>Security</a:t>
                </a:r>
              </a:p>
            </p:txBody>
          </p:sp>
        </p:grpSp>
        <p:pic>
          <p:nvPicPr>
            <p:cNvPr id="1026" name="Picture 2" descr="Exchange Logo (Color)">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40341" y="1997340"/>
              <a:ext cx="1196122" cy="34630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96875" y="1181211"/>
              <a:ext cx="1338867" cy="418396"/>
            </a:xfrm>
            <a:prstGeom prst="rect">
              <a:avLst/>
            </a:prstGeom>
          </p:spPr>
        </p:pic>
        <p:pic>
          <p:nvPicPr>
            <p:cNvPr id="33" name="Picture 3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78511" y="4199256"/>
              <a:ext cx="1130847" cy="413318"/>
            </a:xfrm>
            <a:prstGeom prst="rect">
              <a:avLst/>
            </a:prstGeom>
          </p:spPr>
        </p:pic>
        <p:pic>
          <p:nvPicPr>
            <p:cNvPr id="35" name="Picture 34"/>
            <p:cNvPicPr>
              <a:picLocks noChangeAspect="1"/>
            </p:cNvPicPr>
            <p:nvPr/>
          </p:nvPicPr>
          <p:blipFill>
            <a:blip r:embed="rId8"/>
            <a:stretch>
              <a:fillRect/>
            </a:stretch>
          </p:blipFill>
          <p:spPr>
            <a:xfrm>
              <a:off x="1735934" y="5017777"/>
              <a:ext cx="1208087" cy="507746"/>
            </a:xfrm>
            <a:prstGeom prst="rect">
              <a:avLst/>
            </a:prstGeom>
          </p:spPr>
        </p:pic>
        <p:pic>
          <p:nvPicPr>
            <p:cNvPr id="71" name="Picture 70"/>
            <p:cNvPicPr>
              <a:picLocks noChangeAspect="1"/>
            </p:cNvPicPr>
            <p:nvPr/>
          </p:nvPicPr>
          <p:blipFill>
            <a:blip r:embed="rId9"/>
            <a:stretch>
              <a:fillRect/>
            </a:stretch>
          </p:blipFill>
          <p:spPr>
            <a:xfrm>
              <a:off x="2349942" y="3471663"/>
              <a:ext cx="478631" cy="342900"/>
            </a:xfrm>
            <a:prstGeom prst="rect">
              <a:avLst/>
            </a:prstGeom>
          </p:spPr>
        </p:pic>
        <p:pic>
          <p:nvPicPr>
            <p:cNvPr id="100" name="Picture 99"/>
            <p:cNvPicPr>
              <a:picLocks noChangeAspect="1"/>
            </p:cNvPicPr>
            <p:nvPr/>
          </p:nvPicPr>
          <p:blipFill>
            <a:blip r:embed="rId10"/>
            <a:stretch>
              <a:fillRect/>
            </a:stretch>
          </p:blipFill>
          <p:spPr>
            <a:xfrm>
              <a:off x="1892742" y="2678080"/>
              <a:ext cx="1000125" cy="342900"/>
            </a:xfrm>
            <a:prstGeom prst="rect">
              <a:avLst/>
            </a:prstGeom>
          </p:spPr>
        </p:pic>
      </p:grpSp>
      <p:pic>
        <p:nvPicPr>
          <p:cNvPr id="81" name="Picture 5" descr="C:\Users\brianhin\Documents\_Products\eCal\CAL-ent_bL.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969466" y="713806"/>
            <a:ext cx="2258789" cy="511001"/>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Group 14"/>
          <p:cNvGrpSpPr/>
          <p:nvPr/>
        </p:nvGrpSpPr>
        <p:grpSpPr>
          <a:xfrm>
            <a:off x="5622475" y="1363840"/>
            <a:ext cx="6065839" cy="4817523"/>
            <a:chOff x="2753155" y="1461485"/>
            <a:chExt cx="5503006" cy="5308129"/>
          </a:xfrm>
        </p:grpSpPr>
        <p:sp>
          <p:nvSpPr>
            <p:cNvPr id="44" name="Rectangle 43"/>
            <p:cNvSpPr>
              <a:spLocks noChangeArrowheads="1"/>
            </p:cNvSpPr>
            <p:nvPr/>
          </p:nvSpPr>
          <p:spPr bwMode="auto">
            <a:xfrm>
              <a:off x="2753155" y="4747446"/>
              <a:ext cx="2747684" cy="231597"/>
            </a:xfrm>
            <a:prstGeom prst="rect">
              <a:avLst/>
            </a:prstGeom>
            <a:noFill/>
            <a:ln w="9525" cap="flat" cmpd="sng" algn="ctr">
              <a:noFill/>
              <a:prstDash val="solid"/>
              <a:miter lim="800000"/>
              <a:headEnd type="none" w="med" len="med"/>
              <a:tailEnd type="none" w="med" len="med"/>
            </a:ln>
            <a:effectLst/>
          </p:spPr>
          <p:txBody>
            <a:bodyPr wrap="none"/>
            <a:lstStyle/>
            <a:p>
              <a:pPr algn="ctr">
                <a:defRPr/>
              </a:pPr>
              <a:r>
                <a:rPr kumimoji="1" lang="en-US" sz="1400" i="1" dirty="0">
                  <a:solidFill>
                    <a:srgbClr val="000000"/>
                  </a:solidFill>
                  <a:effectLst>
                    <a:outerShdw blurRad="38100" dist="38100" dir="2700000" algn="tl">
                      <a:srgbClr val="000000">
                        <a:alpha val="43137"/>
                      </a:srgbClr>
                    </a:outerShdw>
                  </a:effectLst>
                  <a:ea typeface="Segoe UI" panose="020B0502040204020203" pitchFamily="34" charset="0"/>
                  <a:cs typeface="Segoe UI" panose="020B0502040204020203" pitchFamily="34" charset="0"/>
                  <a:sym typeface="Wingdings" pitchFamily="2" charset="2"/>
                </a:rPr>
                <a:t>System Center Client Suite</a:t>
              </a:r>
            </a:p>
          </p:txBody>
        </p:sp>
        <p:sp>
          <p:nvSpPr>
            <p:cNvPr id="78" name="Rectangle 77"/>
            <p:cNvSpPr/>
            <p:nvPr/>
          </p:nvSpPr>
          <p:spPr>
            <a:xfrm>
              <a:off x="3924300" y="2227998"/>
              <a:ext cx="2128346" cy="443198"/>
            </a:xfrm>
            <a:prstGeom prst="rect">
              <a:avLst/>
            </a:prstGeom>
          </p:spPr>
          <p:txBody>
            <a:bodyPr wrap="square">
              <a:spAutoFit/>
            </a:bodyPr>
            <a:lstStyle/>
            <a:p>
              <a:pPr marL="171450" indent="-171450">
                <a:lnSpc>
                  <a:spcPct val="85000"/>
                </a:lnSpc>
                <a:spcBef>
                  <a:spcPct val="20000"/>
                </a:spcBef>
                <a:buFont typeface="Arial" pitchFamily="34" charset="0"/>
                <a:buChar char="•"/>
                <a:defRPr/>
              </a:pPr>
              <a:r>
                <a:rPr lang="en-US" sz="1200" dirty="0">
                  <a:solidFill>
                    <a:srgbClr val="000000"/>
                  </a:solidFill>
                  <a:ea typeface="Segoe UI" panose="020B0502040204020203" pitchFamily="34" charset="0"/>
                  <a:cs typeface="Segoe UI" panose="020B0502040204020203" pitchFamily="34" charset="0"/>
                </a:rPr>
                <a:t>Unified Messaging</a:t>
              </a:r>
            </a:p>
            <a:p>
              <a:pPr marL="171450" indent="-171450">
                <a:lnSpc>
                  <a:spcPct val="85000"/>
                </a:lnSpc>
                <a:spcBef>
                  <a:spcPct val="20000"/>
                </a:spcBef>
                <a:buFont typeface="Arial" pitchFamily="34" charset="0"/>
                <a:buChar char="•"/>
                <a:defRPr/>
              </a:pPr>
              <a:r>
                <a:rPr lang="en-US" sz="1200" dirty="0">
                  <a:solidFill>
                    <a:srgbClr val="000000"/>
                  </a:solidFill>
                  <a:ea typeface="Segoe UI" panose="020B0502040204020203" pitchFamily="34" charset="0"/>
                  <a:cs typeface="Segoe UI" panose="020B0502040204020203" pitchFamily="34" charset="0"/>
                </a:rPr>
                <a:t>Compliance</a:t>
              </a:r>
            </a:p>
          </p:txBody>
        </p:sp>
        <p:sp>
          <p:nvSpPr>
            <p:cNvPr id="80" name="Rectangle 79"/>
            <p:cNvSpPr/>
            <p:nvPr/>
          </p:nvSpPr>
          <p:spPr>
            <a:xfrm>
              <a:off x="3924300" y="3752800"/>
              <a:ext cx="2287989" cy="951030"/>
            </a:xfrm>
            <a:prstGeom prst="rect">
              <a:avLst/>
            </a:prstGeom>
          </p:spPr>
          <p:txBody>
            <a:bodyPr wrap="square">
              <a:spAutoFit/>
            </a:bodyPr>
            <a:lstStyle/>
            <a:p>
              <a:pPr marL="171450" indent="-171450">
                <a:lnSpc>
                  <a:spcPct val="85000"/>
                </a:lnSpc>
                <a:spcBef>
                  <a:spcPct val="20000"/>
                </a:spcBef>
                <a:buFont typeface="Arial" pitchFamily="34" charset="0"/>
                <a:buChar char="•"/>
                <a:defRPr/>
              </a:pPr>
              <a:r>
                <a:rPr lang="en-US" sz="1200" dirty="0">
                  <a:solidFill>
                    <a:srgbClr val="000000"/>
                  </a:solidFill>
                  <a:ea typeface="Segoe UI" panose="020B0502040204020203" pitchFamily="34" charset="0"/>
                  <a:cs typeface="Segoe UI" panose="020B0502040204020203" pitchFamily="34" charset="0"/>
                </a:rPr>
                <a:t>Unified Communications</a:t>
              </a:r>
            </a:p>
            <a:p>
              <a:pPr marL="171450" indent="-171450">
                <a:lnSpc>
                  <a:spcPct val="85000"/>
                </a:lnSpc>
                <a:spcBef>
                  <a:spcPct val="20000"/>
                </a:spcBef>
                <a:buFont typeface="Arial" pitchFamily="34" charset="0"/>
                <a:buChar char="•"/>
                <a:defRPr/>
              </a:pPr>
              <a:r>
                <a:rPr lang="en-US" sz="1200" dirty="0">
                  <a:solidFill>
                    <a:srgbClr val="000000"/>
                  </a:solidFill>
                  <a:ea typeface="Segoe UI" panose="020B0502040204020203" pitchFamily="34" charset="0"/>
                  <a:cs typeface="Segoe UI" panose="020B0502040204020203" pitchFamily="34" charset="0"/>
                </a:rPr>
                <a:t>Multi-Party Conferencing</a:t>
              </a:r>
            </a:p>
            <a:p>
              <a:pPr marL="171450" indent="-171450">
                <a:lnSpc>
                  <a:spcPct val="85000"/>
                </a:lnSpc>
                <a:spcBef>
                  <a:spcPct val="20000"/>
                </a:spcBef>
                <a:buFont typeface="Arial" pitchFamily="34" charset="0"/>
                <a:buChar char="•"/>
                <a:defRPr/>
              </a:pPr>
              <a:r>
                <a:rPr lang="en-US" sz="1200" dirty="0">
                  <a:solidFill>
                    <a:srgbClr val="000000"/>
                  </a:solidFill>
                  <a:ea typeface="Segoe UI" panose="020B0502040204020203" pitchFamily="34" charset="0"/>
                  <a:cs typeface="Segoe UI" panose="020B0502040204020203" pitchFamily="34" charset="0"/>
                </a:rPr>
                <a:t>PBX Integration</a:t>
              </a:r>
            </a:p>
          </p:txBody>
        </p:sp>
        <p:sp>
          <p:nvSpPr>
            <p:cNvPr id="83" name="Rectangle 82"/>
            <p:cNvSpPr/>
            <p:nvPr/>
          </p:nvSpPr>
          <p:spPr>
            <a:xfrm>
              <a:off x="3924300" y="2990399"/>
              <a:ext cx="2436994" cy="794064"/>
            </a:xfrm>
            <a:prstGeom prst="rect">
              <a:avLst/>
            </a:prstGeom>
          </p:spPr>
          <p:txBody>
            <a:bodyPr wrap="square">
              <a:spAutoFit/>
            </a:bodyPr>
            <a:lstStyle/>
            <a:p>
              <a:pPr marL="171450" indent="-171450">
                <a:lnSpc>
                  <a:spcPct val="85000"/>
                </a:lnSpc>
                <a:spcBef>
                  <a:spcPct val="20000"/>
                </a:spcBef>
                <a:buFont typeface="Arial" pitchFamily="34" charset="0"/>
                <a:buChar char="•"/>
                <a:defRPr/>
              </a:pPr>
              <a:r>
                <a:rPr lang="en-US" sz="1200" dirty="0">
                  <a:solidFill>
                    <a:srgbClr val="000000"/>
                  </a:solidFill>
                  <a:ea typeface="Segoe UI" panose="020B0502040204020203" pitchFamily="34" charset="0"/>
                  <a:cs typeface="Segoe UI" panose="020B0502040204020203" pitchFamily="34" charset="0"/>
                </a:rPr>
                <a:t>E-Forms</a:t>
              </a:r>
            </a:p>
            <a:p>
              <a:pPr marL="171450" indent="-171450">
                <a:lnSpc>
                  <a:spcPct val="85000"/>
                </a:lnSpc>
                <a:spcBef>
                  <a:spcPct val="20000"/>
                </a:spcBef>
                <a:buFont typeface="Arial" pitchFamily="34" charset="0"/>
                <a:buChar char="•"/>
                <a:defRPr/>
              </a:pPr>
              <a:r>
                <a:rPr lang="en-US" sz="1200" dirty="0">
                  <a:solidFill>
                    <a:srgbClr val="000000"/>
                  </a:solidFill>
                  <a:ea typeface="Segoe UI" panose="020B0502040204020203" pitchFamily="34" charset="0"/>
                  <a:cs typeface="Segoe UI" panose="020B0502040204020203" pitchFamily="34" charset="0"/>
                </a:rPr>
                <a:t>Business Intelligence/KPI</a:t>
              </a:r>
            </a:p>
            <a:p>
              <a:pPr marL="171450" indent="-171450">
                <a:lnSpc>
                  <a:spcPct val="85000"/>
                </a:lnSpc>
                <a:spcBef>
                  <a:spcPct val="20000"/>
                </a:spcBef>
                <a:buFont typeface="Arial" pitchFamily="34" charset="0"/>
                <a:buChar char="•"/>
                <a:defRPr/>
              </a:pPr>
              <a:r>
                <a:rPr lang="en-US" sz="1200" dirty="0">
                  <a:solidFill>
                    <a:srgbClr val="000000"/>
                  </a:solidFill>
                  <a:ea typeface="Segoe UI" panose="020B0502040204020203" pitchFamily="34" charset="0"/>
                  <a:cs typeface="Segoe UI" panose="020B0502040204020203" pitchFamily="34" charset="0"/>
                </a:rPr>
                <a:t>Data Integration</a:t>
              </a:r>
            </a:p>
          </p:txBody>
        </p:sp>
        <p:sp>
          <p:nvSpPr>
            <p:cNvPr id="84" name="Rectangle 83"/>
            <p:cNvSpPr/>
            <p:nvPr/>
          </p:nvSpPr>
          <p:spPr>
            <a:xfrm>
              <a:off x="5751950" y="4808209"/>
              <a:ext cx="2476147" cy="637097"/>
            </a:xfrm>
            <a:prstGeom prst="rect">
              <a:avLst/>
            </a:prstGeom>
          </p:spPr>
          <p:txBody>
            <a:bodyPr wrap="none">
              <a:spAutoFit/>
            </a:bodyPr>
            <a:lstStyle/>
            <a:p>
              <a:pPr marL="171450" indent="-171450">
                <a:lnSpc>
                  <a:spcPct val="85000"/>
                </a:lnSpc>
                <a:spcBef>
                  <a:spcPct val="20000"/>
                </a:spcBef>
                <a:buFont typeface="Arial" pitchFamily="34" charset="0"/>
                <a:buChar char="•"/>
                <a:defRPr/>
              </a:pPr>
              <a:r>
                <a:rPr lang="en-US" sz="1200" dirty="0">
                  <a:solidFill>
                    <a:srgbClr val="000000"/>
                  </a:solidFill>
                  <a:ea typeface="Segoe UI" panose="020B0502040204020203" pitchFamily="34" charset="0"/>
                  <a:cs typeface="Segoe UI" panose="020B0502040204020203" pitchFamily="34" charset="0"/>
                </a:rPr>
                <a:t>Help Desk Management</a:t>
              </a:r>
            </a:p>
            <a:p>
              <a:pPr marL="171450" indent="-171450">
                <a:lnSpc>
                  <a:spcPct val="85000"/>
                </a:lnSpc>
                <a:spcBef>
                  <a:spcPct val="20000"/>
                </a:spcBef>
                <a:buFont typeface="Arial" pitchFamily="34" charset="0"/>
                <a:buChar char="•"/>
                <a:defRPr/>
              </a:pPr>
              <a:r>
                <a:rPr lang="en-US" sz="1200" dirty="0">
                  <a:solidFill>
                    <a:srgbClr val="000000"/>
                  </a:solidFill>
                  <a:ea typeface="Segoe UI" panose="020B0502040204020203" pitchFamily="34" charset="0"/>
                  <a:cs typeface="Segoe UI" panose="020B0502040204020203" pitchFamily="34" charset="0"/>
                </a:rPr>
                <a:t>Backup &amp; Recovery</a:t>
              </a:r>
            </a:p>
            <a:p>
              <a:pPr marL="171450" indent="-171450">
                <a:lnSpc>
                  <a:spcPct val="85000"/>
                </a:lnSpc>
                <a:spcBef>
                  <a:spcPct val="20000"/>
                </a:spcBef>
                <a:buFont typeface="Arial" pitchFamily="34" charset="0"/>
                <a:buChar char="•"/>
                <a:defRPr/>
              </a:pPr>
              <a:r>
                <a:rPr lang="en-US" sz="1200" dirty="0">
                  <a:solidFill>
                    <a:srgbClr val="000000"/>
                  </a:solidFill>
                  <a:ea typeface="Segoe UI" panose="020B0502040204020203" pitchFamily="34" charset="0"/>
                  <a:cs typeface="Segoe UI" panose="020B0502040204020203" pitchFamily="34" charset="0"/>
                </a:rPr>
                <a:t>Process Automation</a:t>
              </a:r>
            </a:p>
          </p:txBody>
        </p:sp>
        <p:sp>
          <p:nvSpPr>
            <p:cNvPr id="85" name="Rectangle 84"/>
            <p:cNvSpPr/>
            <p:nvPr/>
          </p:nvSpPr>
          <p:spPr>
            <a:xfrm>
              <a:off x="5751950" y="5430786"/>
              <a:ext cx="2504211" cy="1338828"/>
            </a:xfrm>
            <a:prstGeom prst="rect">
              <a:avLst/>
            </a:prstGeom>
          </p:spPr>
          <p:txBody>
            <a:bodyPr wrap="square">
              <a:spAutoFit/>
            </a:bodyPr>
            <a:lstStyle/>
            <a:p>
              <a:pPr marL="171450" indent="-171450">
                <a:lnSpc>
                  <a:spcPct val="85000"/>
                </a:lnSpc>
                <a:spcBef>
                  <a:spcPct val="20000"/>
                </a:spcBef>
                <a:buFont typeface="Arial" pitchFamily="34" charset="0"/>
                <a:buChar char="•"/>
                <a:defRPr/>
              </a:pPr>
              <a:r>
                <a:rPr lang="en-US" sz="1200" dirty="0">
                  <a:solidFill>
                    <a:srgbClr val="000000"/>
                  </a:solidFill>
                  <a:ea typeface="Segoe UI" panose="020B0502040204020203" pitchFamily="34" charset="0"/>
                  <a:cs typeface="Segoe UI" panose="020B0502040204020203" pitchFamily="34" charset="0"/>
                </a:rPr>
                <a:t>Advanced Virtual Mgt.</a:t>
              </a:r>
            </a:p>
            <a:p>
              <a:pPr marL="171450" indent="-171450">
                <a:lnSpc>
                  <a:spcPct val="85000"/>
                </a:lnSpc>
                <a:spcBef>
                  <a:spcPct val="20000"/>
                </a:spcBef>
                <a:buFont typeface="Arial" pitchFamily="34" charset="0"/>
                <a:buChar char="•"/>
                <a:defRPr/>
              </a:pPr>
              <a:r>
                <a:rPr lang="en-US" sz="1200" dirty="0">
                  <a:solidFill>
                    <a:srgbClr val="000000"/>
                  </a:solidFill>
                  <a:ea typeface="Segoe UI" panose="020B0502040204020203" pitchFamily="34" charset="0"/>
                  <a:cs typeface="Segoe UI" panose="020B0502040204020203" pitchFamily="34" charset="0"/>
                </a:rPr>
                <a:t>Proactive Monitoring</a:t>
              </a:r>
            </a:p>
            <a:p>
              <a:pPr marL="171450" indent="-171450">
                <a:lnSpc>
                  <a:spcPct val="85000"/>
                </a:lnSpc>
                <a:spcBef>
                  <a:spcPct val="20000"/>
                </a:spcBef>
                <a:buFont typeface="Arial" pitchFamily="34" charset="0"/>
                <a:buChar char="•"/>
                <a:defRPr/>
              </a:pPr>
              <a:r>
                <a:rPr lang="en-US" sz="1200" dirty="0">
                  <a:solidFill>
                    <a:srgbClr val="000000"/>
                  </a:solidFill>
                  <a:ea typeface="Segoe UI" panose="020B0502040204020203" pitchFamily="34" charset="0"/>
                  <a:cs typeface="Segoe UI" panose="020B0502040204020203" pitchFamily="34" charset="0"/>
                </a:rPr>
                <a:t>Assessments and Solutions</a:t>
              </a:r>
            </a:p>
            <a:p>
              <a:pPr marL="171450" indent="-171450">
                <a:lnSpc>
                  <a:spcPct val="85000"/>
                </a:lnSpc>
                <a:spcBef>
                  <a:spcPct val="20000"/>
                </a:spcBef>
                <a:buFont typeface="Arial" pitchFamily="34" charset="0"/>
                <a:buChar char="•"/>
                <a:defRPr/>
              </a:pPr>
              <a:r>
                <a:rPr lang="en-US" sz="1200" dirty="0">
                  <a:solidFill>
                    <a:srgbClr val="000000"/>
                  </a:solidFill>
                  <a:ea typeface="Segoe UI" panose="020B0502040204020203" pitchFamily="34" charset="0"/>
                  <a:cs typeface="Segoe UI" panose="020B0502040204020203" pitchFamily="34" charset="0"/>
                </a:rPr>
                <a:t>Desktop Virtualization</a:t>
              </a:r>
            </a:p>
            <a:p>
              <a:pPr marL="171450" indent="-171450">
                <a:lnSpc>
                  <a:spcPct val="85000"/>
                </a:lnSpc>
                <a:spcBef>
                  <a:spcPct val="20000"/>
                </a:spcBef>
                <a:buFont typeface="Arial" pitchFamily="34" charset="0"/>
                <a:buChar char="•"/>
                <a:defRPr/>
              </a:pPr>
              <a:r>
                <a:rPr lang="en-US" sz="1200" dirty="0">
                  <a:solidFill>
                    <a:srgbClr val="000000"/>
                  </a:solidFill>
                  <a:ea typeface="Segoe UI" panose="020B0502040204020203" pitchFamily="34" charset="0"/>
                  <a:cs typeface="Segoe UI" panose="020B0502040204020203" pitchFamily="34" charset="0"/>
                </a:rPr>
                <a:t>Mobile Device Management</a:t>
              </a:r>
            </a:p>
          </p:txBody>
        </p:sp>
        <p:sp>
          <p:nvSpPr>
            <p:cNvPr id="86" name="Rectangle 85"/>
            <p:cNvSpPr/>
            <p:nvPr/>
          </p:nvSpPr>
          <p:spPr>
            <a:xfrm>
              <a:off x="3924300" y="1461485"/>
              <a:ext cx="2128348" cy="757130"/>
            </a:xfrm>
            <a:prstGeom prst="rect">
              <a:avLst/>
            </a:prstGeom>
          </p:spPr>
          <p:txBody>
            <a:bodyPr wrap="square">
              <a:spAutoFit/>
            </a:bodyPr>
            <a:lstStyle/>
            <a:p>
              <a:pPr marL="171450" indent="-171450">
                <a:lnSpc>
                  <a:spcPct val="85000"/>
                </a:lnSpc>
                <a:spcBef>
                  <a:spcPct val="20000"/>
                </a:spcBef>
                <a:buFont typeface="Arial" pitchFamily="34" charset="0"/>
                <a:buChar char="•"/>
                <a:defRPr/>
              </a:pPr>
              <a:r>
                <a:rPr lang="en-US" sz="1200" dirty="0">
                  <a:solidFill>
                    <a:srgbClr val="000000"/>
                  </a:solidFill>
                  <a:ea typeface="Segoe UI" panose="020B0502040204020203" pitchFamily="34" charset="0"/>
                  <a:cs typeface="Segoe UI" panose="020B0502040204020203" pitchFamily="34" charset="0"/>
                </a:rPr>
                <a:t>Document &amp; E-mail Security Management</a:t>
              </a:r>
            </a:p>
            <a:p>
              <a:pPr marL="171450" indent="-171450">
                <a:lnSpc>
                  <a:spcPct val="85000"/>
                </a:lnSpc>
                <a:spcBef>
                  <a:spcPct val="20000"/>
                </a:spcBef>
                <a:buFont typeface="Arial" pitchFamily="34" charset="0"/>
                <a:buChar char="•"/>
                <a:defRPr/>
              </a:pPr>
              <a:endParaRPr lang="en-US" sz="1200" b="1" dirty="0">
                <a:solidFill>
                  <a:srgbClr val="000000"/>
                </a:solidFill>
                <a:latin typeface="Tahoma" pitchFamily="34" charset="0"/>
                <a:cs typeface="Arial" charset="0"/>
              </a:endParaRPr>
            </a:p>
          </p:txBody>
        </p:sp>
      </p:grpSp>
      <p:pic>
        <p:nvPicPr>
          <p:cNvPr id="65" name="Picture 2" descr="Exchange Logo (Color)">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16707" y="2186829"/>
            <a:ext cx="1757944" cy="314299"/>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5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11811" y="1507793"/>
            <a:ext cx="1967737" cy="379726"/>
          </a:xfrm>
          <a:prstGeom prst="rect">
            <a:avLst/>
          </a:prstGeom>
        </p:spPr>
      </p:pic>
      <p:pic>
        <p:nvPicPr>
          <p:cNvPr id="25" name="Picture 2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258828" y="4703861"/>
            <a:ext cx="1878003" cy="376905"/>
          </a:xfrm>
          <a:prstGeom prst="rect">
            <a:avLst/>
          </a:prstGeom>
        </p:spPr>
      </p:pic>
      <p:pic>
        <p:nvPicPr>
          <p:cNvPr id="27" name="Picture 26"/>
          <p:cNvPicPr>
            <a:picLocks noChangeAspect="1"/>
          </p:cNvPicPr>
          <p:nvPr/>
        </p:nvPicPr>
        <p:blipFill>
          <a:blip r:embed="rId13"/>
          <a:stretch>
            <a:fillRect/>
          </a:stretch>
        </p:blipFill>
        <p:spPr>
          <a:xfrm>
            <a:off x="7355154" y="4666496"/>
            <a:ext cx="1553880" cy="423588"/>
          </a:xfrm>
          <a:prstGeom prst="rect">
            <a:avLst/>
          </a:prstGeom>
        </p:spPr>
      </p:pic>
      <p:pic>
        <p:nvPicPr>
          <p:cNvPr id="28" name="Picture 27"/>
          <p:cNvPicPr>
            <a:picLocks noChangeAspect="1"/>
          </p:cNvPicPr>
          <p:nvPr/>
        </p:nvPicPr>
        <p:blipFill>
          <a:blip r:embed="rId14"/>
          <a:stretch>
            <a:fillRect/>
          </a:stretch>
        </p:blipFill>
        <p:spPr>
          <a:xfrm>
            <a:off x="5220060" y="5179761"/>
            <a:ext cx="1661715" cy="424440"/>
          </a:xfrm>
          <a:prstGeom prst="rect">
            <a:avLst/>
          </a:prstGeom>
        </p:spPr>
      </p:pic>
      <p:pic>
        <p:nvPicPr>
          <p:cNvPr id="29" name="Picture 28"/>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317981" y="5218086"/>
            <a:ext cx="1586167" cy="395879"/>
          </a:xfrm>
          <a:prstGeom prst="rect">
            <a:avLst/>
          </a:prstGeom>
        </p:spPr>
      </p:pic>
      <p:pic>
        <p:nvPicPr>
          <p:cNvPr id="30" name="Picture 29"/>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5247091" y="5717749"/>
            <a:ext cx="1989485" cy="394160"/>
          </a:xfrm>
          <a:prstGeom prst="rect">
            <a:avLst/>
          </a:prstGeom>
        </p:spPr>
      </p:pic>
      <p:pic>
        <p:nvPicPr>
          <p:cNvPr id="31" name="Picture 30"/>
          <p:cNvPicPr>
            <a:picLocks noChangeAspect="1"/>
          </p:cNvPicPr>
          <p:nvPr/>
        </p:nvPicPr>
        <p:blipFill>
          <a:blip r:embed="rId17"/>
          <a:stretch>
            <a:fillRect/>
          </a:stretch>
        </p:blipFill>
        <p:spPr>
          <a:xfrm>
            <a:off x="7262702" y="5703332"/>
            <a:ext cx="1641445" cy="419932"/>
          </a:xfrm>
          <a:prstGeom prst="rect">
            <a:avLst/>
          </a:prstGeom>
        </p:spPr>
      </p:pic>
      <p:pic>
        <p:nvPicPr>
          <p:cNvPr id="38" name="Picture 37"/>
          <p:cNvPicPr>
            <a:picLocks noChangeAspect="1"/>
          </p:cNvPicPr>
          <p:nvPr/>
        </p:nvPicPr>
        <p:blipFill>
          <a:blip r:embed="rId9"/>
          <a:stretch>
            <a:fillRect/>
          </a:stretch>
        </p:blipFill>
        <p:spPr>
          <a:xfrm>
            <a:off x="6237476" y="3544342"/>
            <a:ext cx="703445" cy="311207"/>
          </a:xfrm>
          <a:prstGeom prst="rect">
            <a:avLst/>
          </a:prstGeom>
        </p:spPr>
      </p:pic>
      <p:cxnSp>
        <p:nvCxnSpPr>
          <p:cNvPr id="74" name="Straight Connector 73"/>
          <p:cNvCxnSpPr/>
          <p:nvPr/>
        </p:nvCxnSpPr>
        <p:spPr>
          <a:xfrm>
            <a:off x="5171099" y="591383"/>
            <a:ext cx="45608" cy="5601037"/>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5144869" y="602457"/>
            <a:ext cx="3907984"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9075775" y="591382"/>
            <a:ext cx="1793" cy="3641543"/>
          </a:xfrm>
          <a:prstGeom prst="line">
            <a:avLst/>
          </a:prstGeom>
          <a:ln w="25400"/>
        </p:spPr>
        <p:style>
          <a:lnRef idx="1">
            <a:schemeClr val="accent1"/>
          </a:lnRef>
          <a:fillRef idx="0">
            <a:schemeClr val="accent1"/>
          </a:fillRef>
          <a:effectRef idx="0">
            <a:schemeClr val="accent1"/>
          </a:effectRef>
          <a:fontRef idx="minor">
            <a:schemeClr val="tx1"/>
          </a:fontRef>
        </p:style>
      </p:cxnSp>
      <p:pic>
        <p:nvPicPr>
          <p:cNvPr id="95" name="Picture 94"/>
          <p:cNvPicPr>
            <a:picLocks noChangeAspect="1"/>
          </p:cNvPicPr>
          <p:nvPr/>
        </p:nvPicPr>
        <p:blipFill>
          <a:blip r:embed="rId10"/>
          <a:stretch>
            <a:fillRect/>
          </a:stretch>
        </p:blipFill>
        <p:spPr>
          <a:xfrm>
            <a:off x="5485060" y="2871858"/>
            <a:ext cx="1469887" cy="311207"/>
          </a:xfrm>
          <a:prstGeom prst="rect">
            <a:avLst/>
          </a:prstGeom>
        </p:spPr>
      </p:pic>
      <p:cxnSp>
        <p:nvCxnSpPr>
          <p:cNvPr id="18435" name="Straight Connector 18434"/>
          <p:cNvCxnSpPr/>
          <p:nvPr/>
        </p:nvCxnSpPr>
        <p:spPr>
          <a:xfrm>
            <a:off x="9075773" y="4232925"/>
            <a:ext cx="2794916"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8437" name="Straight Connector 18436"/>
          <p:cNvCxnSpPr/>
          <p:nvPr/>
        </p:nvCxnSpPr>
        <p:spPr>
          <a:xfrm>
            <a:off x="11887264" y="4232925"/>
            <a:ext cx="2899" cy="1959496"/>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8439" name="Straight Connector 18438"/>
          <p:cNvCxnSpPr/>
          <p:nvPr/>
        </p:nvCxnSpPr>
        <p:spPr>
          <a:xfrm flipH="1">
            <a:off x="5216707" y="6192420"/>
            <a:ext cx="6640173" cy="1296"/>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6" name="Rounded Rectangle 15"/>
          <p:cNvSpPr/>
          <p:nvPr/>
        </p:nvSpPr>
        <p:spPr>
          <a:xfrm>
            <a:off x="9435401" y="602457"/>
            <a:ext cx="2421479" cy="3154831"/>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ln w="0"/>
                <a:solidFill>
                  <a:schemeClr val="tx1"/>
                </a:solidFill>
                <a:effectLst>
                  <a:outerShdw blurRad="38100" dist="19050" dir="2700000" algn="tl" rotWithShape="0">
                    <a:schemeClr val="dk1">
                      <a:alpha val="40000"/>
                    </a:schemeClr>
                  </a:outerShdw>
                </a:effectLst>
              </a:rPr>
              <a:t>Deeper Review of CAL Suite Capabilities</a:t>
            </a:r>
          </a:p>
          <a:p>
            <a:pPr algn="ctr"/>
            <a:endParaRPr lang="en-US"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40484230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a:t>Paperwork requirements for </a:t>
            </a:r>
            <a:r>
              <a:rPr lang="en-US" dirty="0" smtClean="0"/>
              <a:t>agreement</a:t>
            </a:r>
            <a:endParaRPr lang="en-US" dirty="0"/>
          </a:p>
        </p:txBody>
      </p:sp>
      <p:sp>
        <p:nvSpPr>
          <p:cNvPr id="3" name="Content Placeholder 2"/>
          <p:cNvSpPr>
            <a:spLocks noGrp="1"/>
          </p:cNvSpPr>
          <p:nvPr>
            <p:ph idx="1"/>
          </p:nvPr>
        </p:nvSpPr>
        <p:spPr/>
        <p:txBody>
          <a:bodyPr>
            <a:normAutofit fontScale="85000" lnSpcReduction="20000"/>
          </a:bodyPr>
          <a:lstStyle/>
          <a:p>
            <a:pPr lvl="0"/>
            <a:r>
              <a:rPr lang="en-US" sz="2400" dirty="0" smtClean="0"/>
              <a:t>(requires Windows Live ID – e-signature) &lt;Signup.live.com&gt;</a:t>
            </a:r>
          </a:p>
          <a:p>
            <a:pPr marL="0" lvl="0" indent="0">
              <a:buNone/>
            </a:pPr>
            <a:endParaRPr lang="en-US" dirty="0"/>
          </a:p>
          <a:p>
            <a:pPr lvl="0"/>
            <a:r>
              <a:rPr lang="en-US" sz="2800" dirty="0" smtClean="0"/>
              <a:t>True Up Form:</a:t>
            </a:r>
            <a:br>
              <a:rPr lang="en-US" sz="2800" dirty="0" smtClean="0"/>
            </a:br>
            <a:r>
              <a:rPr lang="en-US" sz="2800" b="1" dirty="0" smtClean="0"/>
              <a:t>Due </a:t>
            </a:r>
            <a:r>
              <a:rPr lang="en-US" sz="2800" b="1" dirty="0"/>
              <a:t>back to Bell </a:t>
            </a:r>
            <a:r>
              <a:rPr lang="en-US" sz="2800" b="1" dirty="0" err="1"/>
              <a:t>Techlogix</a:t>
            </a:r>
            <a:r>
              <a:rPr lang="en-US" sz="2800" b="1" dirty="0"/>
              <a:t>, Email or </a:t>
            </a:r>
            <a:r>
              <a:rPr lang="en-US" sz="2800" b="1" dirty="0" smtClean="0"/>
              <a:t>Fax by June 12, 2015</a:t>
            </a:r>
          </a:p>
          <a:p>
            <a:pPr lvl="0"/>
            <a:r>
              <a:rPr lang="en-US" sz="2800" dirty="0" smtClean="0"/>
              <a:t>EES Enrollment</a:t>
            </a:r>
          </a:p>
          <a:p>
            <a:pPr lvl="1"/>
            <a:r>
              <a:rPr lang="en-US" sz="2400" dirty="0" smtClean="0"/>
              <a:t>Program Signature Form</a:t>
            </a:r>
            <a:endParaRPr lang="en-US" sz="2800" dirty="0" smtClean="0"/>
          </a:p>
          <a:p>
            <a:pPr lvl="0"/>
            <a:r>
              <a:rPr lang="en-US" sz="2800" dirty="0" smtClean="0"/>
              <a:t>Select Plus Enrollment</a:t>
            </a:r>
            <a:endParaRPr lang="en-US" sz="2800" dirty="0"/>
          </a:p>
          <a:p>
            <a:pPr lvl="1"/>
            <a:r>
              <a:rPr lang="en-US" sz="2400" dirty="0"/>
              <a:t>Program Signature </a:t>
            </a:r>
            <a:r>
              <a:rPr lang="en-US" sz="2400" dirty="0" smtClean="0"/>
              <a:t>Form</a:t>
            </a:r>
            <a:endParaRPr lang="en-US" sz="2800" dirty="0"/>
          </a:p>
          <a:p>
            <a:pPr lvl="0"/>
            <a:r>
              <a:rPr lang="en-US" sz="2800" dirty="0" smtClean="0"/>
              <a:t>Purchase Orders:</a:t>
            </a:r>
            <a:r>
              <a:rPr lang="en-US" sz="2800" b="1" dirty="0" smtClean="0"/>
              <a:t/>
            </a:r>
            <a:br>
              <a:rPr lang="en-US" sz="2800" b="1" dirty="0" smtClean="0"/>
            </a:br>
            <a:r>
              <a:rPr lang="en-US" sz="2800" b="1" dirty="0" smtClean="0"/>
              <a:t>Due back to Bell </a:t>
            </a:r>
            <a:r>
              <a:rPr lang="en-US" sz="2800" b="1" dirty="0" err="1" smtClean="0"/>
              <a:t>Techlogix</a:t>
            </a:r>
            <a:r>
              <a:rPr lang="en-US" sz="2800" b="1" dirty="0" smtClean="0"/>
              <a:t>, Email or Fax  by July 17, 2015</a:t>
            </a:r>
            <a:r>
              <a:rPr lang="en-US" dirty="0"/>
              <a:t/>
            </a:r>
            <a:br>
              <a:rPr lang="en-US" dirty="0"/>
            </a:br>
            <a:endParaRPr lang="en-US" dirty="0"/>
          </a:p>
        </p:txBody>
      </p:sp>
    </p:spTree>
    <p:extLst>
      <p:ext uri="{BB962C8B-B14F-4D97-AF65-F5344CB8AC3E}">
        <p14:creationId xmlns:p14="http://schemas.microsoft.com/office/powerpoint/2010/main" val="204569490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True-Up Form	</a:t>
            </a:r>
            <a:endParaRPr lang="en-US" dirty="0"/>
          </a:p>
        </p:txBody>
      </p:sp>
      <p:sp>
        <p:nvSpPr>
          <p:cNvPr id="3" name="Content Placeholder 2"/>
          <p:cNvSpPr>
            <a:spLocks noGrp="1"/>
          </p:cNvSpPr>
          <p:nvPr>
            <p:ph idx="1"/>
          </p:nvPr>
        </p:nvSpPr>
        <p:spPr/>
        <p:txBody>
          <a:bodyPr/>
          <a:lstStyle/>
          <a:p>
            <a:r>
              <a:rPr lang="en-US" dirty="0" smtClean="0"/>
              <a:t>The true up form includes the following:</a:t>
            </a:r>
          </a:p>
          <a:p>
            <a:pPr lvl="1"/>
            <a:r>
              <a:rPr lang="en-US" dirty="0" smtClean="0"/>
              <a:t>Institution Name</a:t>
            </a:r>
          </a:p>
          <a:p>
            <a:pPr lvl="1"/>
            <a:r>
              <a:rPr lang="en-US" dirty="0" smtClean="0"/>
              <a:t>Contact Name</a:t>
            </a:r>
          </a:p>
          <a:p>
            <a:pPr lvl="1"/>
            <a:r>
              <a:rPr lang="en-US" dirty="0" smtClean="0"/>
              <a:t>Email</a:t>
            </a:r>
          </a:p>
          <a:p>
            <a:pPr lvl="1"/>
            <a:r>
              <a:rPr lang="en-US" dirty="0" smtClean="0"/>
              <a:t>Phone</a:t>
            </a:r>
          </a:p>
          <a:p>
            <a:pPr lvl="1"/>
            <a:r>
              <a:rPr lang="en-US" dirty="0" smtClean="0"/>
              <a:t>Institution Counts</a:t>
            </a:r>
          </a:p>
          <a:p>
            <a:pPr lvl="1"/>
            <a:r>
              <a:rPr lang="en-US" dirty="0" smtClean="0"/>
              <a:t>Selection of Options</a:t>
            </a:r>
          </a:p>
          <a:p>
            <a:pPr lvl="1"/>
            <a:endParaRPr lang="en-US" dirty="0"/>
          </a:p>
          <a:p>
            <a:r>
              <a:rPr lang="en-US" dirty="0" smtClean="0"/>
              <a:t>Questions concerning the True-Up Form should be directed to your contact at </a:t>
            </a:r>
            <a:r>
              <a:rPr lang="en-US" dirty="0" err="1" smtClean="0"/>
              <a:t>BellTechlogix</a:t>
            </a:r>
            <a:r>
              <a:rPr lang="en-US" dirty="0" smtClean="0"/>
              <a:t>. </a:t>
            </a:r>
            <a:endParaRPr lang="en-US" dirty="0"/>
          </a:p>
        </p:txBody>
      </p:sp>
    </p:spTree>
    <p:extLst>
      <p:ext uri="{BB962C8B-B14F-4D97-AF65-F5344CB8AC3E}">
        <p14:creationId xmlns:p14="http://schemas.microsoft.com/office/powerpoint/2010/main" val="406532116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solidFill>
                  <a:schemeClr val="tx1"/>
                </a:solidFill>
                <a:latin typeface="+mn-lt"/>
              </a:rPr>
              <a:t>Other events and resources</a:t>
            </a:r>
            <a:endParaRPr lang="en-US" dirty="0">
              <a:solidFill>
                <a:schemeClr val="tx1"/>
              </a:solidFill>
              <a:latin typeface="+mn-lt"/>
            </a:endParaRPr>
          </a:p>
        </p:txBody>
      </p:sp>
      <p:sp>
        <p:nvSpPr>
          <p:cNvPr id="4" name="Content Placeholder 3"/>
          <p:cNvSpPr>
            <a:spLocks noGrp="1"/>
          </p:cNvSpPr>
          <p:nvPr>
            <p:ph sz="half" idx="2"/>
          </p:nvPr>
        </p:nvSpPr>
        <p:spPr>
          <a:xfrm>
            <a:off x="1069383" y="2572719"/>
            <a:ext cx="4965657" cy="3387815"/>
          </a:xfrm>
        </p:spPr>
        <p:txBody>
          <a:bodyPr>
            <a:normAutofit fontScale="85000" lnSpcReduction="20000"/>
          </a:bodyPr>
          <a:lstStyle/>
          <a:p>
            <a:r>
              <a:rPr lang="en-US" sz="3800" b="1" dirty="0" smtClean="0">
                <a:solidFill>
                  <a:schemeClr val="tx1"/>
                </a:solidFill>
              </a:rPr>
              <a:t>Events</a:t>
            </a:r>
          </a:p>
          <a:p>
            <a:r>
              <a:rPr lang="en-US" sz="3200" dirty="0" smtClean="0">
                <a:solidFill>
                  <a:schemeClr val="tx1"/>
                </a:solidFill>
                <a:latin typeface="+mj-lt"/>
              </a:rPr>
              <a:t>MEEC Webinars</a:t>
            </a:r>
          </a:p>
          <a:p>
            <a:r>
              <a:rPr lang="en-US" sz="3200" dirty="0" smtClean="0">
                <a:solidFill>
                  <a:schemeClr val="tx1"/>
                </a:solidFill>
                <a:latin typeface="+mj-lt"/>
              </a:rPr>
              <a:t>Workshops – SSP led</a:t>
            </a:r>
          </a:p>
          <a:p>
            <a:r>
              <a:rPr lang="en-US" sz="3200" dirty="0" smtClean="0">
                <a:solidFill>
                  <a:schemeClr val="tx1"/>
                </a:solidFill>
                <a:latin typeface="+mj-lt"/>
              </a:rPr>
              <a:t>Professional Development </a:t>
            </a:r>
          </a:p>
          <a:p>
            <a:pPr lvl="1"/>
            <a:r>
              <a:rPr lang="en-US" sz="2800" dirty="0" smtClean="0">
                <a:solidFill>
                  <a:schemeClr val="tx1"/>
                </a:solidFill>
                <a:latin typeface="+mj-lt"/>
              </a:rPr>
              <a:t>Teacher Academies</a:t>
            </a:r>
          </a:p>
          <a:p>
            <a:pPr lvl="1"/>
            <a:r>
              <a:rPr lang="en-US" sz="2800" dirty="0" smtClean="0">
                <a:solidFill>
                  <a:schemeClr val="tx1"/>
                </a:solidFill>
                <a:latin typeface="+mj-lt"/>
              </a:rPr>
              <a:t>Windows in the Classroom</a:t>
            </a:r>
          </a:p>
          <a:p>
            <a:pPr lvl="1"/>
            <a:r>
              <a:rPr lang="en-US" sz="2800" dirty="0" smtClean="0">
                <a:solidFill>
                  <a:schemeClr val="tx1"/>
                </a:solidFill>
                <a:latin typeface="+mj-lt"/>
              </a:rPr>
              <a:t>MIC/MEC more 3 letter tools</a:t>
            </a:r>
          </a:p>
          <a:p>
            <a:r>
              <a:rPr lang="en-US" sz="3000" dirty="0" smtClean="0">
                <a:solidFill>
                  <a:schemeClr val="tx1"/>
                </a:solidFill>
                <a:latin typeface="+mj-lt"/>
              </a:rPr>
              <a:t>BING IN THE CLASSROOM</a:t>
            </a:r>
            <a:endParaRPr lang="en-US" sz="3000" dirty="0">
              <a:solidFill>
                <a:schemeClr val="tx1"/>
              </a:solidFill>
              <a:latin typeface="+mj-lt"/>
            </a:endParaRPr>
          </a:p>
        </p:txBody>
      </p:sp>
      <p:sp>
        <p:nvSpPr>
          <p:cNvPr id="5" name="Content Placeholder 3"/>
          <p:cNvSpPr>
            <a:spLocks noGrp="1"/>
          </p:cNvSpPr>
          <p:nvPr>
            <p:ph sz="half" idx="2"/>
          </p:nvPr>
        </p:nvSpPr>
        <p:spPr>
          <a:xfrm>
            <a:off x="6126480" y="2572718"/>
            <a:ext cx="4965657" cy="3387815"/>
          </a:xfrm>
        </p:spPr>
        <p:txBody>
          <a:bodyPr>
            <a:normAutofit/>
          </a:bodyPr>
          <a:lstStyle/>
          <a:p>
            <a:pPr lvl="0">
              <a:spcBef>
                <a:spcPct val="20000"/>
              </a:spcBef>
            </a:pPr>
            <a:r>
              <a:rPr lang="en-US" sz="3200" b="1" dirty="0">
                <a:solidFill>
                  <a:schemeClr val="tx1"/>
                </a:solidFill>
                <a:cs typeface="Arial"/>
              </a:rPr>
              <a:t>Microsoft Programs </a:t>
            </a:r>
            <a:r>
              <a:rPr lang="en-US" sz="3200" dirty="0" err="1">
                <a:solidFill>
                  <a:schemeClr val="tx1"/>
                </a:solidFill>
                <a:latin typeface="+mj-lt"/>
                <a:cs typeface="Arial"/>
              </a:rPr>
              <a:t>Dreamspark</a:t>
            </a:r>
            <a:r>
              <a:rPr lang="en-US" sz="3200" dirty="0">
                <a:solidFill>
                  <a:schemeClr val="tx1"/>
                </a:solidFill>
                <a:latin typeface="+mj-lt"/>
                <a:cs typeface="Arial"/>
              </a:rPr>
              <a:t> </a:t>
            </a:r>
            <a:r>
              <a:rPr lang="en-US" sz="3200" dirty="0" smtClean="0">
                <a:solidFill>
                  <a:schemeClr val="tx1"/>
                </a:solidFill>
                <a:latin typeface="+mj-lt"/>
                <a:cs typeface="Arial"/>
              </a:rPr>
              <a:t>Standard</a:t>
            </a:r>
            <a:endParaRPr lang="en-US" sz="3200" dirty="0">
              <a:solidFill>
                <a:schemeClr val="tx1"/>
              </a:solidFill>
              <a:latin typeface="+mj-lt"/>
              <a:cs typeface="Arial"/>
            </a:endParaRPr>
          </a:p>
          <a:p>
            <a:pPr lvl="0">
              <a:spcBef>
                <a:spcPct val="20000"/>
              </a:spcBef>
            </a:pPr>
            <a:r>
              <a:rPr lang="en-US" sz="3200" dirty="0" smtClean="0">
                <a:solidFill>
                  <a:schemeClr val="tx1"/>
                </a:solidFill>
                <a:latin typeface="+mj-lt"/>
                <a:cs typeface="Arial"/>
              </a:rPr>
              <a:t>IT </a:t>
            </a:r>
            <a:r>
              <a:rPr lang="en-US" sz="3200" dirty="0">
                <a:solidFill>
                  <a:schemeClr val="tx1"/>
                </a:solidFill>
                <a:latin typeface="+mj-lt"/>
                <a:cs typeface="Arial"/>
              </a:rPr>
              <a:t>Academy</a:t>
            </a:r>
          </a:p>
          <a:p>
            <a:pPr lvl="0">
              <a:spcBef>
                <a:spcPct val="20000"/>
              </a:spcBef>
            </a:pPr>
            <a:r>
              <a:rPr lang="en-US" sz="3200" dirty="0" smtClean="0">
                <a:solidFill>
                  <a:schemeClr val="tx1"/>
                </a:solidFill>
                <a:latin typeface="+mj-lt"/>
                <a:cs typeface="Arial"/>
              </a:rPr>
              <a:t>Premier </a:t>
            </a:r>
            <a:r>
              <a:rPr lang="en-US" sz="3200" dirty="0">
                <a:solidFill>
                  <a:schemeClr val="tx1"/>
                </a:solidFill>
                <a:latin typeface="+mj-lt"/>
                <a:cs typeface="Arial"/>
              </a:rPr>
              <a:t>Support</a:t>
            </a:r>
          </a:p>
          <a:p>
            <a:pPr>
              <a:spcBef>
                <a:spcPct val="20000"/>
              </a:spcBef>
            </a:pPr>
            <a:r>
              <a:rPr lang="en-US" sz="3200" dirty="0" smtClean="0">
                <a:solidFill>
                  <a:schemeClr val="tx1"/>
                </a:solidFill>
                <a:latin typeface="+mj-lt"/>
                <a:cs typeface="Arial"/>
              </a:rPr>
              <a:t>Hardware</a:t>
            </a:r>
            <a:endParaRPr lang="en-US" sz="3200" dirty="0">
              <a:solidFill>
                <a:schemeClr val="tx1"/>
              </a:solidFill>
              <a:latin typeface="+mj-lt"/>
              <a:cs typeface="Arial"/>
            </a:endParaRPr>
          </a:p>
          <a:p>
            <a:pPr lvl="1">
              <a:spcBef>
                <a:spcPct val="20000"/>
              </a:spcBef>
            </a:pPr>
            <a:r>
              <a:rPr lang="en-US" sz="3000" dirty="0" smtClean="0">
                <a:solidFill>
                  <a:schemeClr val="tx1"/>
                </a:solidFill>
                <a:latin typeface="+mj-lt"/>
                <a:cs typeface="Arial"/>
              </a:rPr>
              <a:t>Surface Devices</a:t>
            </a:r>
          </a:p>
        </p:txBody>
      </p:sp>
    </p:spTree>
    <p:extLst>
      <p:ext uri="{BB962C8B-B14F-4D97-AF65-F5344CB8AC3E}">
        <p14:creationId xmlns:p14="http://schemas.microsoft.com/office/powerpoint/2010/main" val="73720269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Welcome and Agenda</a:t>
            </a:r>
            <a:endParaRPr lang="en-US" dirty="0"/>
          </a:p>
        </p:txBody>
      </p:sp>
      <p:sp>
        <p:nvSpPr>
          <p:cNvPr id="3" name="Content Placeholder 2"/>
          <p:cNvSpPr>
            <a:spLocks noGrp="1"/>
          </p:cNvSpPr>
          <p:nvPr>
            <p:ph idx="1"/>
          </p:nvPr>
        </p:nvSpPr>
        <p:spPr/>
        <p:txBody>
          <a:bodyPr>
            <a:normAutofit/>
          </a:bodyPr>
          <a:lstStyle/>
          <a:p>
            <a:pPr lvl="0"/>
            <a:r>
              <a:rPr lang="en-US" sz="2400" dirty="0"/>
              <a:t>Differences between Option A and B </a:t>
            </a:r>
            <a:endParaRPr lang="en-US" sz="2400" dirty="0" smtClean="0"/>
          </a:p>
          <a:p>
            <a:pPr lvl="0"/>
            <a:r>
              <a:rPr lang="en-US" sz="2400" dirty="0" smtClean="0"/>
              <a:t>Licensing </a:t>
            </a:r>
            <a:r>
              <a:rPr lang="en-US" sz="2400" dirty="0"/>
              <a:t>Windows Servers and the advantages of the Server Platform Agreements</a:t>
            </a:r>
          </a:p>
          <a:p>
            <a:r>
              <a:rPr lang="en-US" sz="2400" dirty="0"/>
              <a:t>Paperwork requirements for the new agreement (requires Windows Live ID – e-signature</a:t>
            </a:r>
            <a:r>
              <a:rPr lang="en-US" sz="2400" dirty="0" smtClean="0"/>
              <a:t>)</a:t>
            </a:r>
            <a:endParaRPr lang="en-US" sz="2400" dirty="0"/>
          </a:p>
          <a:p>
            <a:pPr lvl="0"/>
            <a:r>
              <a:rPr lang="en-US" sz="2400" dirty="0" smtClean="0"/>
              <a:t>Questions</a:t>
            </a:r>
            <a:endParaRPr lang="en-US" sz="2400" dirty="0"/>
          </a:p>
          <a:p>
            <a:endParaRPr lang="en-US" dirty="0"/>
          </a:p>
        </p:txBody>
      </p:sp>
    </p:spTree>
    <p:extLst>
      <p:ext uri="{BB962C8B-B14F-4D97-AF65-F5344CB8AC3E}">
        <p14:creationId xmlns:p14="http://schemas.microsoft.com/office/powerpoint/2010/main" val="255545316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35341" y="-130204"/>
            <a:ext cx="3150119" cy="711688"/>
          </a:xfrm>
        </p:spPr>
        <p:txBody>
          <a:bodyPr>
            <a:normAutofit/>
          </a:bodyPr>
          <a:lstStyle/>
          <a:p>
            <a:r>
              <a:rPr lang="en-US" sz="2400" dirty="0" smtClean="0"/>
              <a:t>Microsoft Account Team</a:t>
            </a:r>
            <a:endParaRPr lang="en-US" sz="2400" dirty="0"/>
          </a:p>
        </p:txBody>
      </p:sp>
      <p:grpSp>
        <p:nvGrpSpPr>
          <p:cNvPr id="8" name="Group 7"/>
          <p:cNvGrpSpPr/>
          <p:nvPr/>
        </p:nvGrpSpPr>
        <p:grpSpPr>
          <a:xfrm>
            <a:off x="135341" y="691883"/>
            <a:ext cx="4000539" cy="1323975"/>
            <a:chOff x="433055" y="904543"/>
            <a:chExt cx="4000539" cy="1323975"/>
          </a:xfrm>
        </p:grpSpPr>
        <p:pic>
          <p:nvPicPr>
            <p:cNvPr id="6" name="Picture 5"/>
            <p:cNvPicPr>
              <a:picLocks noChangeAspect="1"/>
            </p:cNvPicPr>
            <p:nvPr/>
          </p:nvPicPr>
          <p:blipFill>
            <a:blip r:embed="rId3"/>
            <a:stretch>
              <a:fillRect/>
            </a:stretch>
          </p:blipFill>
          <p:spPr>
            <a:xfrm>
              <a:off x="433055" y="904543"/>
              <a:ext cx="1352550" cy="1323975"/>
            </a:xfrm>
            <a:prstGeom prst="rect">
              <a:avLst/>
            </a:prstGeom>
          </p:spPr>
        </p:pic>
        <p:sp>
          <p:nvSpPr>
            <p:cNvPr id="7" name="TextBox 6"/>
            <p:cNvSpPr txBox="1"/>
            <p:nvPr/>
          </p:nvSpPr>
          <p:spPr>
            <a:xfrm>
              <a:off x="1785608" y="1052623"/>
              <a:ext cx="2647986" cy="738664"/>
            </a:xfrm>
            <a:prstGeom prst="rect">
              <a:avLst/>
            </a:prstGeom>
            <a:noFill/>
          </p:spPr>
          <p:txBody>
            <a:bodyPr wrap="square" rtlCol="0">
              <a:spAutoFit/>
            </a:bodyPr>
            <a:lstStyle/>
            <a:p>
              <a:r>
                <a:rPr lang="en-US" sz="1400" b="1" dirty="0" smtClean="0"/>
                <a:t>Jamie Bakert</a:t>
              </a:r>
            </a:p>
            <a:p>
              <a:r>
                <a:rPr lang="en-US" sz="1400" dirty="0" smtClean="0"/>
                <a:t>Strategic Account Executive</a:t>
              </a:r>
            </a:p>
            <a:p>
              <a:r>
                <a:rPr lang="en-US" sz="1400" dirty="0" smtClean="0">
                  <a:hlinkClick r:id="rId4"/>
                </a:rPr>
                <a:t>jamie.bakert@microsoft.com</a:t>
              </a:r>
              <a:endParaRPr lang="en-US" sz="1400" dirty="0" smtClean="0"/>
            </a:p>
          </p:txBody>
        </p:sp>
      </p:grpSp>
      <p:sp>
        <p:nvSpPr>
          <p:cNvPr id="9" name="Title 1"/>
          <p:cNvSpPr txBox="1">
            <a:spLocks/>
          </p:cNvSpPr>
          <p:nvPr/>
        </p:nvSpPr>
        <p:spPr>
          <a:xfrm>
            <a:off x="5139914" y="-34667"/>
            <a:ext cx="3902149" cy="669159"/>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2400" dirty="0" smtClean="0"/>
              <a:t>Bell </a:t>
            </a:r>
            <a:r>
              <a:rPr lang="en-US" sz="2400" dirty="0" err="1" smtClean="0"/>
              <a:t>Techlogix</a:t>
            </a:r>
            <a:r>
              <a:rPr lang="en-US" sz="2400" dirty="0" smtClean="0"/>
              <a:t>  Account Team</a:t>
            </a:r>
            <a:endParaRPr lang="en-US" sz="2400" dirty="0"/>
          </a:p>
        </p:txBody>
      </p:sp>
      <p:sp>
        <p:nvSpPr>
          <p:cNvPr id="13" name="TextBox 12"/>
          <p:cNvSpPr txBox="1"/>
          <p:nvPr/>
        </p:nvSpPr>
        <p:spPr>
          <a:xfrm>
            <a:off x="1456892" y="3629809"/>
            <a:ext cx="3041577" cy="738664"/>
          </a:xfrm>
          <a:prstGeom prst="rect">
            <a:avLst/>
          </a:prstGeom>
          <a:noFill/>
        </p:spPr>
        <p:txBody>
          <a:bodyPr wrap="square" rtlCol="0">
            <a:spAutoFit/>
          </a:bodyPr>
          <a:lstStyle/>
          <a:p>
            <a:r>
              <a:rPr lang="en-US" sz="1400" b="1" dirty="0" smtClean="0"/>
              <a:t>Tayo Jackson</a:t>
            </a:r>
          </a:p>
          <a:p>
            <a:r>
              <a:rPr lang="en-US" sz="1400" dirty="0" smtClean="0"/>
              <a:t>Account Technology Strategist</a:t>
            </a:r>
          </a:p>
          <a:p>
            <a:r>
              <a:rPr lang="en-US" sz="1400" dirty="0" smtClean="0">
                <a:hlinkClick r:id="rId5"/>
              </a:rPr>
              <a:t>tayoja@microsoft.com</a:t>
            </a:r>
            <a:endParaRPr lang="en-US" sz="1400" dirty="0" smtClean="0"/>
          </a:p>
        </p:txBody>
      </p:sp>
      <p:pic>
        <p:nvPicPr>
          <p:cNvPr id="18" name="Picture 17"/>
          <p:cNvPicPr>
            <a:picLocks noChangeAspect="1"/>
          </p:cNvPicPr>
          <p:nvPr/>
        </p:nvPicPr>
        <p:blipFill>
          <a:blip r:embed="rId6"/>
          <a:stretch>
            <a:fillRect/>
          </a:stretch>
        </p:blipFill>
        <p:spPr>
          <a:xfrm>
            <a:off x="135341" y="3540864"/>
            <a:ext cx="1335716" cy="1365620"/>
          </a:xfrm>
          <a:prstGeom prst="rect">
            <a:avLst/>
          </a:prstGeom>
        </p:spPr>
      </p:pic>
      <p:pic>
        <p:nvPicPr>
          <p:cNvPr id="27" name="Picture 26"/>
          <p:cNvPicPr>
            <a:picLocks noChangeAspect="1"/>
          </p:cNvPicPr>
          <p:nvPr/>
        </p:nvPicPr>
        <p:blipFill>
          <a:blip r:embed="rId7"/>
          <a:stretch>
            <a:fillRect/>
          </a:stretch>
        </p:blipFill>
        <p:spPr>
          <a:xfrm>
            <a:off x="151293" y="5023958"/>
            <a:ext cx="1336601" cy="1214045"/>
          </a:xfrm>
          <a:prstGeom prst="rect">
            <a:avLst/>
          </a:prstGeom>
        </p:spPr>
      </p:pic>
      <p:sp>
        <p:nvSpPr>
          <p:cNvPr id="28" name="TextBox 27"/>
          <p:cNvSpPr txBox="1"/>
          <p:nvPr/>
        </p:nvSpPr>
        <p:spPr>
          <a:xfrm>
            <a:off x="1471057" y="5125153"/>
            <a:ext cx="2955852" cy="738664"/>
          </a:xfrm>
          <a:prstGeom prst="rect">
            <a:avLst/>
          </a:prstGeom>
          <a:noFill/>
        </p:spPr>
        <p:txBody>
          <a:bodyPr wrap="square" rtlCol="0">
            <a:spAutoFit/>
          </a:bodyPr>
          <a:lstStyle/>
          <a:p>
            <a:r>
              <a:rPr lang="en-US" sz="1400" b="1" dirty="0" smtClean="0"/>
              <a:t>Chad Kearsley</a:t>
            </a:r>
          </a:p>
          <a:p>
            <a:r>
              <a:rPr lang="en-US" sz="1400" dirty="0" smtClean="0"/>
              <a:t>ATU Director</a:t>
            </a:r>
          </a:p>
          <a:p>
            <a:r>
              <a:rPr lang="en-US" sz="1400" dirty="0" smtClean="0">
                <a:hlinkClick r:id="rId8"/>
              </a:rPr>
              <a:t>Chad.Kearsley@microsoft.com</a:t>
            </a:r>
            <a:endParaRPr lang="en-US" sz="1400" dirty="0" smtClean="0"/>
          </a:p>
        </p:txBody>
      </p:sp>
      <p:sp>
        <p:nvSpPr>
          <p:cNvPr id="32" name="TextBox 31"/>
          <p:cNvSpPr txBox="1"/>
          <p:nvPr/>
        </p:nvSpPr>
        <p:spPr>
          <a:xfrm>
            <a:off x="5464167" y="938370"/>
            <a:ext cx="2670593" cy="738664"/>
          </a:xfrm>
          <a:prstGeom prst="rect">
            <a:avLst/>
          </a:prstGeom>
          <a:noFill/>
        </p:spPr>
        <p:txBody>
          <a:bodyPr wrap="square" rtlCol="0">
            <a:spAutoFit/>
          </a:bodyPr>
          <a:lstStyle/>
          <a:p>
            <a:r>
              <a:rPr lang="en-US" sz="1400" b="1" dirty="0" smtClean="0"/>
              <a:t>Bryan Zatkulak</a:t>
            </a:r>
          </a:p>
          <a:p>
            <a:r>
              <a:rPr lang="en-US" sz="1400" dirty="0" smtClean="0"/>
              <a:t>Director, Inside Sales</a:t>
            </a:r>
          </a:p>
          <a:p>
            <a:r>
              <a:rPr lang="en-US" sz="1400" dirty="0" smtClean="0">
                <a:hlinkClick r:id="rId9"/>
              </a:rPr>
              <a:t>bzatkulak@</a:t>
            </a:r>
            <a:r>
              <a:rPr lang="en-US" sz="1400" dirty="0" smtClean="0"/>
              <a:t>belltechlogix.com</a:t>
            </a:r>
          </a:p>
        </p:txBody>
      </p:sp>
      <p:sp>
        <p:nvSpPr>
          <p:cNvPr id="33" name="TextBox 32"/>
          <p:cNvSpPr txBox="1"/>
          <p:nvPr/>
        </p:nvSpPr>
        <p:spPr>
          <a:xfrm>
            <a:off x="9268556" y="747752"/>
            <a:ext cx="3119764" cy="984885"/>
          </a:xfrm>
          <a:prstGeom prst="rect">
            <a:avLst/>
          </a:prstGeom>
          <a:noFill/>
        </p:spPr>
        <p:txBody>
          <a:bodyPr wrap="square" rtlCol="0">
            <a:spAutoFit/>
          </a:bodyPr>
          <a:lstStyle/>
          <a:p>
            <a:r>
              <a:rPr lang="en-US" sz="1400" b="1" dirty="0" smtClean="0"/>
              <a:t>Missy Wisniewski</a:t>
            </a:r>
          </a:p>
          <a:p>
            <a:r>
              <a:rPr lang="en-US" sz="1400" dirty="0" smtClean="0"/>
              <a:t>Maryland Account Director</a:t>
            </a:r>
          </a:p>
          <a:p>
            <a:r>
              <a:rPr lang="en-US" sz="1400" dirty="0"/>
              <a:t>mwisniewski@belltechlogix.com</a:t>
            </a:r>
            <a:endParaRPr lang="en-US" sz="1400" dirty="0" smtClean="0"/>
          </a:p>
          <a:p>
            <a:endParaRPr lang="en-US" sz="1600" dirty="0"/>
          </a:p>
        </p:txBody>
      </p:sp>
      <p:sp>
        <p:nvSpPr>
          <p:cNvPr id="34" name="TextBox 33"/>
          <p:cNvSpPr txBox="1"/>
          <p:nvPr/>
        </p:nvSpPr>
        <p:spPr>
          <a:xfrm>
            <a:off x="5492752" y="3673762"/>
            <a:ext cx="2642008" cy="738664"/>
          </a:xfrm>
          <a:prstGeom prst="rect">
            <a:avLst/>
          </a:prstGeom>
          <a:noFill/>
        </p:spPr>
        <p:txBody>
          <a:bodyPr wrap="square" rtlCol="0">
            <a:spAutoFit/>
          </a:bodyPr>
          <a:lstStyle/>
          <a:p>
            <a:r>
              <a:rPr lang="en-US" sz="1400" b="1" dirty="0" smtClean="0"/>
              <a:t>Dana McNeil</a:t>
            </a:r>
          </a:p>
          <a:p>
            <a:r>
              <a:rPr lang="en-US" sz="1400" dirty="0" smtClean="0"/>
              <a:t>Inside Sales</a:t>
            </a:r>
          </a:p>
          <a:p>
            <a:r>
              <a:rPr lang="en-US" sz="1400" dirty="0"/>
              <a:t>dmcneil@belltechlogix.com</a:t>
            </a:r>
            <a:endParaRPr lang="en-US" sz="1400" dirty="0" smtClean="0"/>
          </a:p>
        </p:txBody>
      </p:sp>
      <p:sp>
        <p:nvSpPr>
          <p:cNvPr id="38" name="TextBox 37"/>
          <p:cNvSpPr txBox="1"/>
          <p:nvPr/>
        </p:nvSpPr>
        <p:spPr>
          <a:xfrm>
            <a:off x="9259776" y="2493582"/>
            <a:ext cx="2731304" cy="738664"/>
          </a:xfrm>
          <a:prstGeom prst="rect">
            <a:avLst/>
          </a:prstGeom>
          <a:noFill/>
        </p:spPr>
        <p:txBody>
          <a:bodyPr wrap="square" rtlCol="0">
            <a:spAutoFit/>
          </a:bodyPr>
          <a:lstStyle/>
          <a:p>
            <a:r>
              <a:rPr lang="en-US" sz="1400" b="1" dirty="0" smtClean="0"/>
              <a:t>Sarah Taggart</a:t>
            </a:r>
          </a:p>
          <a:p>
            <a:r>
              <a:rPr lang="en-US" sz="1400" dirty="0" smtClean="0"/>
              <a:t>Business Development Manager</a:t>
            </a:r>
          </a:p>
          <a:p>
            <a:r>
              <a:rPr lang="en-US" sz="1400" dirty="0" smtClean="0"/>
              <a:t>staggart@belltechlogix.com</a:t>
            </a:r>
            <a:endParaRPr lang="en-US" sz="1400" dirty="0"/>
          </a:p>
        </p:txBody>
      </p:sp>
      <p:pic>
        <p:nvPicPr>
          <p:cNvPr id="3" name="Picture 2"/>
          <p:cNvPicPr>
            <a:picLocks noChangeAspect="1"/>
          </p:cNvPicPr>
          <p:nvPr/>
        </p:nvPicPr>
        <p:blipFill>
          <a:blip r:embed="rId10"/>
          <a:stretch>
            <a:fillRect/>
          </a:stretch>
        </p:blipFill>
        <p:spPr>
          <a:xfrm>
            <a:off x="4088544" y="747752"/>
            <a:ext cx="1367010" cy="1309900"/>
          </a:xfrm>
          <a:prstGeom prst="rect">
            <a:avLst/>
          </a:prstGeom>
        </p:spPr>
      </p:pic>
      <p:pic>
        <p:nvPicPr>
          <p:cNvPr id="4" name="Picture 3"/>
          <p:cNvPicPr>
            <a:picLocks noChangeAspect="1"/>
          </p:cNvPicPr>
          <p:nvPr/>
        </p:nvPicPr>
        <p:blipFill>
          <a:blip r:embed="rId11"/>
          <a:stretch>
            <a:fillRect/>
          </a:stretch>
        </p:blipFill>
        <p:spPr>
          <a:xfrm>
            <a:off x="7953665" y="829057"/>
            <a:ext cx="1335737" cy="1317056"/>
          </a:xfrm>
          <a:prstGeom prst="rect">
            <a:avLst/>
          </a:prstGeom>
        </p:spPr>
      </p:pic>
      <p:pic>
        <p:nvPicPr>
          <p:cNvPr id="10" name="Picture 9"/>
          <p:cNvPicPr>
            <a:picLocks noChangeAspect="1"/>
          </p:cNvPicPr>
          <p:nvPr/>
        </p:nvPicPr>
        <p:blipFill>
          <a:blip r:embed="rId12"/>
          <a:stretch>
            <a:fillRect/>
          </a:stretch>
        </p:blipFill>
        <p:spPr>
          <a:xfrm>
            <a:off x="7953665" y="2259475"/>
            <a:ext cx="1306111" cy="1281389"/>
          </a:xfrm>
          <a:prstGeom prst="rect">
            <a:avLst/>
          </a:prstGeom>
        </p:spPr>
      </p:pic>
      <p:pic>
        <p:nvPicPr>
          <p:cNvPr id="11" name="Picture 10"/>
          <p:cNvPicPr>
            <a:picLocks noChangeAspect="1"/>
          </p:cNvPicPr>
          <p:nvPr/>
        </p:nvPicPr>
        <p:blipFill>
          <a:blip r:embed="rId13"/>
          <a:stretch>
            <a:fillRect/>
          </a:stretch>
        </p:blipFill>
        <p:spPr>
          <a:xfrm>
            <a:off x="4075997" y="3635379"/>
            <a:ext cx="1365674" cy="1291568"/>
          </a:xfrm>
          <a:prstGeom prst="rect">
            <a:avLst/>
          </a:prstGeom>
        </p:spPr>
      </p:pic>
      <p:pic>
        <p:nvPicPr>
          <p:cNvPr id="1026" name="Picture 2" descr="Janet Immink"/>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35341" y="2164681"/>
            <a:ext cx="1279051" cy="1279051"/>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p:cNvSpPr txBox="1"/>
          <p:nvPr/>
        </p:nvSpPr>
        <p:spPr>
          <a:xfrm>
            <a:off x="1414392" y="2284599"/>
            <a:ext cx="2955852" cy="738664"/>
          </a:xfrm>
          <a:prstGeom prst="rect">
            <a:avLst/>
          </a:prstGeom>
          <a:noFill/>
        </p:spPr>
        <p:txBody>
          <a:bodyPr wrap="square" rtlCol="0">
            <a:spAutoFit/>
          </a:bodyPr>
          <a:lstStyle/>
          <a:p>
            <a:r>
              <a:rPr lang="en-US" sz="1400" b="1" dirty="0" smtClean="0"/>
              <a:t>Janet </a:t>
            </a:r>
            <a:r>
              <a:rPr lang="en-US" sz="1400" b="1" dirty="0" err="1" smtClean="0"/>
              <a:t>Immink</a:t>
            </a:r>
            <a:endParaRPr lang="en-US" sz="1400" b="1" dirty="0" smtClean="0"/>
          </a:p>
          <a:p>
            <a:r>
              <a:rPr lang="en-US" sz="1400" dirty="0" smtClean="0"/>
              <a:t>Strategic Account Executive</a:t>
            </a:r>
          </a:p>
          <a:p>
            <a:r>
              <a:rPr lang="en-US" sz="1400" dirty="0" smtClean="0">
                <a:hlinkClick r:id="rId15"/>
              </a:rPr>
              <a:t>jimmink@microsoft.com</a:t>
            </a:r>
            <a:endParaRPr lang="en-US" sz="1400" dirty="0" smtClean="0"/>
          </a:p>
        </p:txBody>
      </p:sp>
      <p:pic>
        <p:nvPicPr>
          <p:cNvPr id="5" name="Picture 2" descr="Lisa C. Goolsby"/>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107295" y="2164681"/>
            <a:ext cx="1356872" cy="1290088"/>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5492752" y="2348059"/>
            <a:ext cx="2658173" cy="738664"/>
          </a:xfrm>
          <a:prstGeom prst="rect">
            <a:avLst/>
          </a:prstGeom>
        </p:spPr>
        <p:txBody>
          <a:bodyPr wrap="square">
            <a:spAutoFit/>
          </a:bodyPr>
          <a:lstStyle/>
          <a:p>
            <a:r>
              <a:rPr lang="en-US" sz="1400" b="1" dirty="0" smtClean="0"/>
              <a:t>Lisa Goolsby</a:t>
            </a:r>
            <a:endParaRPr lang="en-US" sz="1400" b="1" dirty="0"/>
          </a:p>
          <a:p>
            <a:r>
              <a:rPr lang="en-US" sz="1400" dirty="0"/>
              <a:t>Inside Sales</a:t>
            </a:r>
          </a:p>
          <a:p>
            <a:r>
              <a:rPr lang="en-US" sz="1400" dirty="0" smtClean="0"/>
              <a:t>lgoolsby@belltechlogix.com</a:t>
            </a:r>
            <a:endParaRPr lang="en-US" sz="1400" dirty="0"/>
          </a:p>
        </p:txBody>
      </p:sp>
    </p:spTree>
    <p:extLst>
      <p:ext uri="{BB962C8B-B14F-4D97-AF65-F5344CB8AC3E}">
        <p14:creationId xmlns:p14="http://schemas.microsoft.com/office/powerpoint/2010/main" val="249182494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b="1" dirty="0">
                <a:solidFill>
                  <a:schemeClr val="tx2">
                    <a:lumMod val="75000"/>
                  </a:schemeClr>
                </a:solidFill>
                <a:cs typeface="Arial"/>
              </a:rPr>
              <a:t>Two MEEC </a:t>
            </a:r>
            <a:r>
              <a:rPr lang="en-US" b="1" dirty="0">
                <a:solidFill>
                  <a:schemeClr val="tx2">
                    <a:lumMod val="75000"/>
                  </a:schemeClr>
                </a:solidFill>
                <a:cs typeface="Arial"/>
              </a:rPr>
              <a:t>Options </a:t>
            </a:r>
            <a:r>
              <a:rPr lang="en-US" b="1" dirty="0" smtClean="0">
                <a:solidFill>
                  <a:schemeClr val="tx2">
                    <a:lumMod val="75000"/>
                  </a:schemeClr>
                </a:solidFill>
                <a:cs typeface="Arial"/>
              </a:rPr>
              <a:t>– 8/01/15</a:t>
            </a:r>
            <a:endParaRPr lang="en-US" sz="4800" b="1" dirty="0">
              <a:solidFill>
                <a:srgbClr val="0080B0"/>
              </a:solidFill>
              <a:cs typeface="Arial"/>
            </a:endParaRPr>
          </a:p>
        </p:txBody>
      </p:sp>
      <p:sp>
        <p:nvSpPr>
          <p:cNvPr id="8" name="Text Placeholder 7"/>
          <p:cNvSpPr>
            <a:spLocks noGrp="1"/>
          </p:cNvSpPr>
          <p:nvPr>
            <p:ph type="body" idx="1"/>
          </p:nvPr>
        </p:nvSpPr>
        <p:spPr/>
        <p:txBody>
          <a:bodyPr>
            <a:normAutofit fontScale="92500" lnSpcReduction="20000"/>
          </a:bodyPr>
          <a:lstStyle/>
          <a:p>
            <a:pPr lvl="0">
              <a:spcBef>
                <a:spcPct val="20000"/>
              </a:spcBef>
            </a:pPr>
            <a:r>
              <a:rPr lang="en-US" sz="3500" b="1" dirty="0">
                <a:solidFill>
                  <a:srgbClr val="0080B0"/>
                </a:solidFill>
                <a:latin typeface="Arial"/>
                <a:cs typeface="Arial"/>
              </a:rPr>
              <a:t>Option A</a:t>
            </a:r>
            <a:r>
              <a:rPr lang="en-US" sz="2800" dirty="0">
                <a:solidFill>
                  <a:schemeClr val="tx1">
                    <a:lumMod val="50000"/>
                    <a:lumOff val="50000"/>
                  </a:schemeClr>
                </a:solidFill>
                <a:latin typeface="Arial"/>
                <a:cs typeface="Arial"/>
              </a:rPr>
              <a:t/>
            </a:r>
            <a:br>
              <a:rPr lang="en-US" sz="2800" dirty="0">
                <a:solidFill>
                  <a:schemeClr val="tx1">
                    <a:lumMod val="50000"/>
                    <a:lumOff val="50000"/>
                  </a:schemeClr>
                </a:solidFill>
                <a:latin typeface="Arial"/>
                <a:cs typeface="Arial"/>
              </a:rPr>
            </a:br>
            <a:endParaRPr lang="en-US" sz="2800" b="1" dirty="0">
              <a:solidFill>
                <a:srgbClr val="0080B0"/>
              </a:solidFill>
              <a:latin typeface="Arial"/>
              <a:cs typeface="Arial"/>
            </a:endParaRPr>
          </a:p>
        </p:txBody>
      </p:sp>
      <p:sp>
        <p:nvSpPr>
          <p:cNvPr id="9" name="Content Placeholder 8"/>
          <p:cNvSpPr>
            <a:spLocks noGrp="1"/>
          </p:cNvSpPr>
          <p:nvPr>
            <p:ph sz="half" idx="2"/>
          </p:nvPr>
        </p:nvSpPr>
        <p:spPr/>
        <p:txBody>
          <a:bodyPr/>
          <a:lstStyle/>
          <a:p>
            <a:pPr lvl="0">
              <a:spcBef>
                <a:spcPct val="20000"/>
              </a:spcBef>
            </a:pPr>
            <a:r>
              <a:rPr lang="en-US" sz="3200" dirty="0">
                <a:solidFill>
                  <a:schemeClr val="tx1">
                    <a:lumMod val="50000"/>
                    <a:lumOff val="50000"/>
                  </a:schemeClr>
                </a:solidFill>
                <a:latin typeface="Arial"/>
                <a:cs typeface="Arial"/>
              </a:rPr>
              <a:t>Desktop, ECAL, MDOP</a:t>
            </a:r>
          </a:p>
          <a:p>
            <a:pPr>
              <a:spcBef>
                <a:spcPct val="20000"/>
              </a:spcBef>
            </a:pPr>
            <a:r>
              <a:rPr lang="en-US" sz="3200" dirty="0">
                <a:solidFill>
                  <a:schemeClr val="tx1">
                    <a:lumMod val="50000"/>
                    <a:lumOff val="50000"/>
                  </a:schemeClr>
                </a:solidFill>
                <a:latin typeface="Arial"/>
                <a:cs typeface="Arial"/>
              </a:rPr>
              <a:t>Office ProPlus</a:t>
            </a:r>
          </a:p>
          <a:p>
            <a:pPr>
              <a:spcBef>
                <a:spcPct val="20000"/>
              </a:spcBef>
            </a:pPr>
            <a:r>
              <a:rPr lang="en-US" sz="3200" dirty="0">
                <a:solidFill>
                  <a:schemeClr val="tx1">
                    <a:lumMod val="50000"/>
                    <a:lumOff val="50000"/>
                  </a:schemeClr>
                </a:solidFill>
                <a:latin typeface="Arial"/>
                <a:cs typeface="Arial"/>
              </a:rPr>
              <a:t>Office 365 </a:t>
            </a:r>
            <a:r>
              <a:rPr lang="en-US" sz="3200" dirty="0" smtClean="0">
                <a:solidFill>
                  <a:schemeClr val="tx1">
                    <a:lumMod val="50000"/>
                    <a:lumOff val="50000"/>
                  </a:schemeClr>
                </a:solidFill>
                <a:latin typeface="Arial"/>
                <a:cs typeface="Arial"/>
              </a:rPr>
              <a:t>E1</a:t>
            </a:r>
            <a:endParaRPr lang="en-US" sz="3200" dirty="0">
              <a:solidFill>
                <a:schemeClr val="tx1">
                  <a:lumMod val="50000"/>
                  <a:lumOff val="50000"/>
                </a:schemeClr>
              </a:solidFill>
              <a:latin typeface="Arial"/>
              <a:cs typeface="Arial"/>
            </a:endParaRPr>
          </a:p>
          <a:p>
            <a:pPr>
              <a:spcBef>
                <a:spcPct val="20000"/>
              </a:spcBef>
            </a:pPr>
            <a:r>
              <a:rPr lang="en-US" sz="3600" dirty="0" smtClean="0">
                <a:solidFill>
                  <a:schemeClr val="tx1">
                    <a:lumMod val="50000"/>
                    <a:lumOff val="50000"/>
                  </a:schemeClr>
                </a:solidFill>
                <a:latin typeface="Arial"/>
                <a:cs typeface="Arial"/>
              </a:rPr>
              <a:t>Intune</a:t>
            </a:r>
            <a:endParaRPr lang="en-US" sz="3600" dirty="0">
              <a:solidFill>
                <a:schemeClr val="tx1">
                  <a:lumMod val="50000"/>
                  <a:lumOff val="50000"/>
                </a:schemeClr>
              </a:solidFill>
              <a:latin typeface="Arial"/>
              <a:cs typeface="Arial"/>
            </a:endParaRPr>
          </a:p>
        </p:txBody>
      </p:sp>
      <p:sp>
        <p:nvSpPr>
          <p:cNvPr id="10" name="Text Placeholder 9"/>
          <p:cNvSpPr>
            <a:spLocks noGrp="1"/>
          </p:cNvSpPr>
          <p:nvPr>
            <p:ph type="body" sz="quarter" idx="3"/>
          </p:nvPr>
        </p:nvSpPr>
        <p:spPr>
          <a:xfrm>
            <a:off x="6217920" y="2073702"/>
            <a:ext cx="4937760" cy="508631"/>
          </a:xfrm>
        </p:spPr>
        <p:txBody>
          <a:bodyPr>
            <a:normAutofit lnSpcReduction="10000"/>
          </a:bodyPr>
          <a:lstStyle/>
          <a:p>
            <a:pPr lvl="0"/>
            <a:r>
              <a:rPr lang="en-US" sz="3200" b="1" dirty="0">
                <a:solidFill>
                  <a:srgbClr val="0080B0"/>
                </a:solidFill>
                <a:latin typeface="Arial"/>
                <a:cs typeface="Arial"/>
              </a:rPr>
              <a:t>Option B</a:t>
            </a:r>
          </a:p>
          <a:p>
            <a:endParaRPr lang="en-US" sz="3200" dirty="0"/>
          </a:p>
        </p:txBody>
      </p:sp>
      <p:sp>
        <p:nvSpPr>
          <p:cNvPr id="11" name="Content Placeholder 10"/>
          <p:cNvSpPr>
            <a:spLocks noGrp="1"/>
          </p:cNvSpPr>
          <p:nvPr>
            <p:ph sz="quarter" idx="4"/>
          </p:nvPr>
        </p:nvSpPr>
        <p:spPr/>
        <p:txBody>
          <a:bodyPr>
            <a:normAutofit/>
          </a:bodyPr>
          <a:lstStyle/>
          <a:p>
            <a:pPr lvl="0">
              <a:spcBef>
                <a:spcPct val="20000"/>
              </a:spcBef>
            </a:pPr>
            <a:r>
              <a:rPr lang="en-US" sz="3200" dirty="0">
                <a:solidFill>
                  <a:schemeClr val="tx1">
                    <a:lumMod val="50000"/>
                    <a:lumOff val="50000"/>
                  </a:schemeClr>
                </a:solidFill>
                <a:latin typeface="Arial"/>
                <a:cs typeface="Arial"/>
              </a:rPr>
              <a:t>Desktop, ECAL, MDOP</a:t>
            </a:r>
          </a:p>
          <a:p>
            <a:pPr>
              <a:spcBef>
                <a:spcPct val="20000"/>
              </a:spcBef>
            </a:pPr>
            <a:r>
              <a:rPr lang="en-US" sz="3200" dirty="0">
                <a:solidFill>
                  <a:schemeClr val="tx1">
                    <a:lumMod val="50000"/>
                    <a:lumOff val="50000"/>
                  </a:schemeClr>
                </a:solidFill>
                <a:latin typeface="Arial"/>
                <a:cs typeface="Arial"/>
              </a:rPr>
              <a:t>Office ProPlus</a:t>
            </a:r>
          </a:p>
          <a:p>
            <a:pPr>
              <a:spcBef>
                <a:spcPct val="20000"/>
              </a:spcBef>
            </a:pPr>
            <a:r>
              <a:rPr lang="en-US" sz="3200" dirty="0">
                <a:solidFill>
                  <a:schemeClr val="tx1">
                    <a:lumMod val="50000"/>
                    <a:lumOff val="50000"/>
                  </a:schemeClr>
                </a:solidFill>
                <a:latin typeface="Arial"/>
                <a:cs typeface="Arial"/>
              </a:rPr>
              <a:t>Office 365 E3</a:t>
            </a:r>
          </a:p>
          <a:p>
            <a:pPr>
              <a:spcBef>
                <a:spcPct val="20000"/>
              </a:spcBef>
            </a:pPr>
            <a:r>
              <a:rPr lang="en-US" sz="3200" b="1" dirty="0">
                <a:solidFill>
                  <a:schemeClr val="tx1">
                    <a:lumMod val="50000"/>
                    <a:lumOff val="50000"/>
                  </a:schemeClr>
                </a:solidFill>
                <a:latin typeface="Arial"/>
                <a:cs typeface="Arial"/>
              </a:rPr>
              <a:t>Enterprise Mobility </a:t>
            </a:r>
            <a:r>
              <a:rPr lang="en-US" sz="3200" b="1" dirty="0" smtClean="0">
                <a:solidFill>
                  <a:schemeClr val="tx1">
                    <a:lumMod val="50000"/>
                    <a:lumOff val="50000"/>
                  </a:schemeClr>
                </a:solidFill>
                <a:latin typeface="Arial"/>
                <a:cs typeface="Arial"/>
              </a:rPr>
              <a:t>Suite</a:t>
            </a:r>
          </a:p>
          <a:p>
            <a:pPr lvl="1">
              <a:spcBef>
                <a:spcPct val="20000"/>
              </a:spcBef>
            </a:pPr>
            <a:r>
              <a:rPr lang="en-US" sz="3000" dirty="0" smtClean="0">
                <a:solidFill>
                  <a:schemeClr val="tx1">
                    <a:lumMod val="50000"/>
                    <a:lumOff val="50000"/>
                  </a:schemeClr>
                </a:solidFill>
                <a:latin typeface="Arial"/>
                <a:cs typeface="Arial"/>
              </a:rPr>
              <a:t>Includes Intune, AAD,RMS</a:t>
            </a:r>
            <a:endParaRPr lang="en-US" sz="3000" dirty="0"/>
          </a:p>
        </p:txBody>
      </p:sp>
      <p:sp>
        <p:nvSpPr>
          <p:cNvPr id="5" name="Subtitle 2"/>
          <p:cNvSpPr txBox="1">
            <a:spLocks/>
          </p:cNvSpPr>
          <p:nvPr/>
        </p:nvSpPr>
        <p:spPr>
          <a:xfrm>
            <a:off x="1701018" y="2073703"/>
            <a:ext cx="8736206" cy="2929371"/>
          </a:xfrm>
          <a:prstGeom prst="rect">
            <a:avLst/>
          </a:prstGeom>
        </p:spPr>
        <p:txBody>
          <a:bodyPr vert="horz" wrap="square" lIns="91440" tIns="45720" rIns="91440" bIns="45720" numCol="2" spcCol="457200" rtlCol="0">
            <a:noAutofit/>
          </a:bodyPr>
          <a:lstStyle/>
          <a:p>
            <a:pPr lvl="0">
              <a:spcBef>
                <a:spcPct val="20000"/>
              </a:spcBef>
            </a:pPr>
            <a:r>
              <a:rPr lang="en-US" sz="2400" b="1" dirty="0">
                <a:solidFill>
                  <a:schemeClr val="tx1">
                    <a:lumMod val="50000"/>
                    <a:lumOff val="50000"/>
                  </a:schemeClr>
                </a:solidFill>
                <a:latin typeface="Arial"/>
                <a:cs typeface="Arial"/>
              </a:rPr>
              <a:t/>
            </a:r>
            <a:br>
              <a:rPr lang="en-US" sz="2400" b="1" dirty="0">
                <a:solidFill>
                  <a:schemeClr val="tx1">
                    <a:lumMod val="50000"/>
                    <a:lumOff val="50000"/>
                  </a:schemeClr>
                </a:solidFill>
                <a:latin typeface="Arial"/>
                <a:cs typeface="Arial"/>
              </a:rPr>
            </a:br>
            <a:endParaRPr lang="en-US" sz="2400" b="1" dirty="0">
              <a:solidFill>
                <a:schemeClr val="tx1">
                  <a:lumMod val="50000"/>
                  <a:lumOff val="50000"/>
                </a:schemeClr>
              </a:solidFill>
              <a:latin typeface="Arial"/>
              <a:cs typeface="Arial"/>
            </a:endParaRPr>
          </a:p>
        </p:txBody>
      </p:sp>
    </p:spTree>
    <p:extLst>
      <p:ext uri="{BB962C8B-B14F-4D97-AF65-F5344CB8AC3E}">
        <p14:creationId xmlns:p14="http://schemas.microsoft.com/office/powerpoint/2010/main" val="69082825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905000" y="230190"/>
            <a:ext cx="8382000" cy="664797"/>
          </a:xfrm>
        </p:spPr>
        <p:txBody>
          <a:bodyPr>
            <a:normAutofit fontScale="90000"/>
          </a:bodyPr>
          <a:lstStyle/>
          <a:p>
            <a:r>
              <a:rPr lang="en-US" dirty="0"/>
              <a:t>Education Desktop</a:t>
            </a:r>
            <a:endParaRPr lang="en-US" dirty="0">
              <a:gradFill flip="none" rotWithShape="1">
                <a:gsLst>
                  <a:gs pos="0">
                    <a:schemeClr val="accent2"/>
                  </a:gs>
                  <a:gs pos="100000">
                    <a:schemeClr val="accent2"/>
                  </a:gs>
                </a:gsLst>
                <a:lin ang="5400000" scaled="0"/>
                <a:tileRect/>
              </a:gra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1" y="1977914"/>
            <a:ext cx="3822940" cy="41868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 name="Group 2"/>
          <p:cNvGrpSpPr/>
          <p:nvPr/>
        </p:nvGrpSpPr>
        <p:grpSpPr>
          <a:xfrm>
            <a:off x="5865962" y="1966823"/>
            <a:ext cx="5313872" cy="4197981"/>
            <a:chOff x="6228272" y="1966823"/>
            <a:chExt cx="4951562" cy="4197981"/>
          </a:xfrm>
        </p:grpSpPr>
        <p:grpSp>
          <p:nvGrpSpPr>
            <p:cNvPr id="42" name="Group 41"/>
            <p:cNvGrpSpPr/>
            <p:nvPr/>
          </p:nvGrpSpPr>
          <p:grpSpPr>
            <a:xfrm>
              <a:off x="8790175" y="4077047"/>
              <a:ext cx="2389659" cy="2087757"/>
              <a:chOff x="97559" y="10589"/>
              <a:chExt cx="1549600" cy="1637254"/>
            </a:xfrm>
            <a:solidFill>
              <a:schemeClr val="accent2"/>
            </a:solidFill>
          </p:grpSpPr>
          <p:sp>
            <p:nvSpPr>
              <p:cNvPr id="44" name="Rectangle 43"/>
              <p:cNvSpPr/>
              <p:nvPr/>
            </p:nvSpPr>
            <p:spPr>
              <a:xfrm>
                <a:off x="97559" y="98240"/>
                <a:ext cx="1549600" cy="1549603"/>
              </a:xfrm>
              <a:prstGeom prst="rect">
                <a:avLst/>
              </a:prstGeom>
              <a:solidFill>
                <a:schemeClr val="accent6"/>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1" name="Rectangle 50"/>
              <p:cNvSpPr/>
              <p:nvPr/>
            </p:nvSpPr>
            <p:spPr>
              <a:xfrm>
                <a:off x="97559" y="10589"/>
                <a:ext cx="1549600" cy="1549603"/>
              </a:xfrm>
              <a:prstGeom prst="rect">
                <a:avLst/>
              </a:prstGeom>
              <a:ln/>
            </p:spPr>
            <p:style>
              <a:lnRef idx="1">
                <a:schemeClr val="accent6"/>
              </a:lnRef>
              <a:fillRef idx="2">
                <a:schemeClr val="accent6"/>
              </a:fillRef>
              <a:effectRef idx="1">
                <a:schemeClr val="accent6"/>
              </a:effectRef>
              <a:fontRef idx="minor">
                <a:schemeClr val="dk1"/>
              </a:fontRef>
            </p:style>
            <p:txBody>
              <a:bodyPr spcFirstLastPara="0" vert="horz" wrap="square" lIns="49530" tIns="49530" rIns="49530" bIns="49530" numCol="1" spcCol="1270" anchor="ctr" anchorCtr="0">
                <a:noAutofit/>
              </a:bodyPr>
              <a:lstStyle/>
              <a:p>
                <a:pPr lvl="0"/>
                <a:r>
                  <a:rPr lang="en-US" sz="1600" b="1" dirty="0">
                    <a:solidFill>
                      <a:schemeClr val="tx1"/>
                    </a:solidFill>
                  </a:rPr>
                  <a:t>Rights to Run Windows and Office for Faculty and Staff in a VDI </a:t>
                </a:r>
                <a:r>
                  <a:rPr lang="en-US" sz="1600" b="1" dirty="0" smtClean="0">
                    <a:solidFill>
                      <a:schemeClr val="tx1"/>
                    </a:solidFill>
                  </a:rPr>
                  <a:t>environment</a:t>
                </a:r>
                <a:endParaRPr lang="en-US" sz="1600" b="1" dirty="0">
                  <a:solidFill>
                    <a:schemeClr val="tx1"/>
                  </a:solidFill>
                </a:endParaRPr>
              </a:p>
              <a:p>
                <a:pPr lvl="0"/>
                <a:endParaRPr lang="en-US" sz="1600" b="1" dirty="0">
                  <a:solidFill>
                    <a:schemeClr val="tx1"/>
                  </a:solidFill>
                </a:endParaRPr>
              </a:p>
              <a:p>
                <a:pPr lvl="0"/>
                <a:r>
                  <a:rPr lang="en-US" sz="1600" b="1" dirty="0">
                    <a:solidFill>
                      <a:schemeClr val="tx1"/>
                    </a:solidFill>
                  </a:rPr>
                  <a:t>*</a:t>
                </a:r>
                <a:r>
                  <a:rPr lang="en-US" sz="1600" b="1" dirty="0" err="1">
                    <a:solidFill>
                      <a:schemeClr val="tx1"/>
                    </a:solidFill>
                  </a:rPr>
                  <a:t>vda</a:t>
                </a:r>
                <a:r>
                  <a:rPr lang="en-US" sz="1600" b="1" dirty="0">
                    <a:solidFill>
                      <a:schemeClr val="tx1"/>
                    </a:solidFill>
                  </a:rPr>
                  <a:t> not included</a:t>
                </a:r>
              </a:p>
            </p:txBody>
          </p:sp>
        </p:grpSp>
        <p:grpSp>
          <p:nvGrpSpPr>
            <p:cNvPr id="52" name="Group 51"/>
            <p:cNvGrpSpPr/>
            <p:nvPr/>
          </p:nvGrpSpPr>
          <p:grpSpPr>
            <a:xfrm>
              <a:off x="6228415" y="4071602"/>
              <a:ext cx="2389516" cy="2087757"/>
              <a:chOff x="116780" y="1835501"/>
              <a:chExt cx="1549507" cy="1660294"/>
            </a:xfrm>
          </p:grpSpPr>
          <p:sp>
            <p:nvSpPr>
              <p:cNvPr id="53" name="Rectangle 52"/>
              <p:cNvSpPr/>
              <p:nvPr/>
            </p:nvSpPr>
            <p:spPr>
              <a:xfrm>
                <a:off x="116780" y="1835501"/>
                <a:ext cx="1549507" cy="1660294"/>
              </a:xfrm>
              <a:prstGeom prst="rect">
                <a:avLst/>
              </a:prstGeom>
              <a:ln/>
            </p:spPr>
            <p:style>
              <a:lnRef idx="1">
                <a:schemeClr val="accent4"/>
              </a:lnRef>
              <a:fillRef idx="2">
                <a:schemeClr val="accent4"/>
              </a:fillRef>
              <a:effectRef idx="1">
                <a:schemeClr val="accent4"/>
              </a:effectRef>
              <a:fontRef idx="minor">
                <a:schemeClr val="dk1"/>
              </a:fontRef>
            </p:style>
          </p:sp>
          <p:sp>
            <p:nvSpPr>
              <p:cNvPr id="54" name="Rectangle 53"/>
              <p:cNvSpPr/>
              <p:nvPr/>
            </p:nvSpPr>
            <p:spPr>
              <a:xfrm>
                <a:off x="116780" y="1835501"/>
                <a:ext cx="1549507" cy="1660294"/>
              </a:xfrm>
              <a:prstGeom prst="rect">
                <a:avLst/>
              </a:prstGeom>
            </p:spPr>
            <p:style>
              <a:lnRef idx="1">
                <a:schemeClr val="accent5"/>
              </a:lnRef>
              <a:fillRef idx="2">
                <a:schemeClr val="accent5"/>
              </a:fillRef>
              <a:effectRef idx="1">
                <a:schemeClr val="accent5"/>
              </a:effectRef>
              <a:fontRef idx="minor">
                <a:schemeClr val="dk1"/>
              </a:fontRef>
            </p:style>
            <p:txBody>
              <a:bodyPr spcFirstLastPara="0" vert="horz" wrap="square" lIns="49530" tIns="49530" rIns="49530" bIns="49530" numCol="1" spcCol="1270" anchor="ctr" anchorCtr="0">
                <a:noAutofit/>
              </a:bodyPr>
              <a:lstStyle/>
              <a:p>
                <a:pPr defTabSz="577850">
                  <a:lnSpc>
                    <a:spcPct val="90000"/>
                  </a:lnSpc>
                  <a:spcBef>
                    <a:spcPct val="0"/>
                  </a:spcBef>
                  <a:spcAft>
                    <a:spcPct val="35000"/>
                  </a:spcAft>
                </a:pPr>
                <a:r>
                  <a:rPr lang="en-US" sz="1600" b="1" dirty="0">
                    <a:solidFill>
                      <a:schemeClr val="tx1"/>
                    </a:solidFill>
                  </a:rPr>
                  <a:t>Home Use Program (HUP) or Work at Home  (WAH) rights for Faculty and Staff and local installation of </a:t>
                </a:r>
                <a:r>
                  <a:rPr lang="en-US" sz="1600" b="1" dirty="0" smtClean="0">
                    <a:solidFill>
                      <a:schemeClr val="tx1"/>
                    </a:solidFill>
                  </a:rPr>
                  <a:t>Office Suite </a:t>
                </a:r>
                <a:r>
                  <a:rPr lang="en-US" sz="1600" b="1" dirty="0">
                    <a:solidFill>
                      <a:schemeClr val="tx1"/>
                    </a:solidFill>
                  </a:rPr>
                  <a:t>on home computers</a:t>
                </a:r>
              </a:p>
            </p:txBody>
          </p:sp>
        </p:grpSp>
        <p:grpSp>
          <p:nvGrpSpPr>
            <p:cNvPr id="59" name="Group 58"/>
            <p:cNvGrpSpPr/>
            <p:nvPr/>
          </p:nvGrpSpPr>
          <p:grpSpPr>
            <a:xfrm>
              <a:off x="6228272" y="2000801"/>
              <a:ext cx="2396261" cy="1990724"/>
              <a:chOff x="97559" y="98240"/>
              <a:chExt cx="1553881" cy="1549603"/>
            </a:xfrm>
          </p:grpSpPr>
          <p:sp>
            <p:nvSpPr>
              <p:cNvPr id="60" name="Rectangle 59"/>
              <p:cNvSpPr/>
              <p:nvPr/>
            </p:nvSpPr>
            <p:spPr>
              <a:xfrm>
                <a:off x="97559" y="98240"/>
                <a:ext cx="1549600" cy="1549603"/>
              </a:xfrm>
              <a:prstGeom prst="rect">
                <a:avLst/>
              </a:prstGeom>
              <a:ln/>
            </p:spPr>
            <p:style>
              <a:lnRef idx="1">
                <a:schemeClr val="accent2"/>
              </a:lnRef>
              <a:fillRef idx="2">
                <a:schemeClr val="accent2"/>
              </a:fillRef>
              <a:effectRef idx="1">
                <a:schemeClr val="accent2"/>
              </a:effectRef>
              <a:fontRef idx="minor">
                <a:schemeClr val="dk1"/>
              </a:fontRef>
            </p:style>
          </p:sp>
          <p:sp>
            <p:nvSpPr>
              <p:cNvPr id="61" name="Rectangle 60"/>
              <p:cNvSpPr/>
              <p:nvPr/>
            </p:nvSpPr>
            <p:spPr>
              <a:xfrm>
                <a:off x="101840" y="98240"/>
                <a:ext cx="1549600" cy="1549603"/>
              </a:xfrm>
              <a:prstGeom prst="rect">
                <a:avLst/>
              </a:prstGeom>
              <a:ln/>
            </p:spPr>
            <p:style>
              <a:lnRef idx="1">
                <a:schemeClr val="accent2"/>
              </a:lnRef>
              <a:fillRef idx="2">
                <a:schemeClr val="accent2"/>
              </a:fillRef>
              <a:effectRef idx="1">
                <a:schemeClr val="accent2"/>
              </a:effectRef>
              <a:fontRef idx="minor">
                <a:schemeClr val="dk1"/>
              </a:fontRef>
            </p:style>
            <p:txBody>
              <a:bodyPr spcFirstLastPara="0" vert="horz" wrap="square" lIns="49530" tIns="49530" rIns="49530" bIns="49530" numCol="1" spcCol="1270" anchor="ctr" anchorCtr="0">
                <a:noAutofit/>
              </a:bodyPr>
              <a:lstStyle/>
              <a:p>
                <a:pPr defTabSz="577850">
                  <a:lnSpc>
                    <a:spcPct val="90000"/>
                  </a:lnSpc>
                  <a:spcBef>
                    <a:spcPct val="0"/>
                  </a:spcBef>
                  <a:spcAft>
                    <a:spcPct val="35000"/>
                  </a:spcAft>
                </a:pPr>
                <a:r>
                  <a:rPr lang="en-US" sz="1600" b="1" dirty="0">
                    <a:solidFill>
                      <a:schemeClr val="tx1"/>
                    </a:solidFill>
                  </a:rPr>
                  <a:t>Covers Faculty and Staff</a:t>
                </a:r>
              </a:p>
              <a:p>
                <a:pPr defTabSz="577850">
                  <a:lnSpc>
                    <a:spcPct val="90000"/>
                  </a:lnSpc>
                  <a:spcBef>
                    <a:spcPct val="0"/>
                  </a:spcBef>
                  <a:spcAft>
                    <a:spcPct val="35000"/>
                  </a:spcAft>
                </a:pPr>
                <a:endParaRPr lang="en-US" sz="1600" b="1" dirty="0">
                  <a:solidFill>
                    <a:schemeClr val="tx1"/>
                  </a:solidFill>
                </a:endParaRPr>
              </a:p>
              <a:p>
                <a:pPr defTabSz="577850">
                  <a:lnSpc>
                    <a:spcPct val="90000"/>
                  </a:lnSpc>
                  <a:spcBef>
                    <a:spcPct val="0"/>
                  </a:spcBef>
                  <a:spcAft>
                    <a:spcPct val="35000"/>
                  </a:spcAft>
                </a:pPr>
                <a:r>
                  <a:rPr lang="en-US" sz="1600" b="1" dirty="0">
                    <a:solidFill>
                      <a:schemeClr val="tx1"/>
                    </a:solidFill>
                  </a:rPr>
                  <a:t>Windows 7/8 Enterprise </a:t>
                </a:r>
                <a:r>
                  <a:rPr lang="en-US" sz="1600" b="1" dirty="0" smtClean="0">
                    <a:solidFill>
                      <a:schemeClr val="tx1"/>
                    </a:solidFill>
                  </a:rPr>
                  <a:t>upgrade</a:t>
                </a:r>
              </a:p>
              <a:p>
                <a:pPr defTabSz="577850">
                  <a:lnSpc>
                    <a:spcPct val="90000"/>
                  </a:lnSpc>
                  <a:spcBef>
                    <a:spcPct val="0"/>
                  </a:spcBef>
                  <a:spcAft>
                    <a:spcPct val="35000"/>
                  </a:spcAft>
                </a:pPr>
                <a:r>
                  <a:rPr lang="en-US" sz="1600" b="1" dirty="0" smtClean="0">
                    <a:solidFill>
                      <a:schemeClr val="tx1"/>
                    </a:solidFill>
                  </a:rPr>
                  <a:t>Windows 10 (6/29/15)</a:t>
                </a:r>
                <a:endParaRPr lang="en-US" sz="1600" b="1" dirty="0">
                  <a:solidFill>
                    <a:schemeClr val="tx1"/>
                  </a:solidFill>
                </a:endParaRPr>
              </a:p>
            </p:txBody>
          </p:sp>
        </p:grpSp>
        <p:grpSp>
          <p:nvGrpSpPr>
            <p:cNvPr id="62" name="Group 61"/>
            <p:cNvGrpSpPr/>
            <p:nvPr/>
          </p:nvGrpSpPr>
          <p:grpSpPr>
            <a:xfrm>
              <a:off x="8790175" y="1966823"/>
              <a:ext cx="2389659" cy="2024700"/>
              <a:chOff x="97559" y="68012"/>
              <a:chExt cx="1549600" cy="1579831"/>
            </a:xfrm>
          </p:grpSpPr>
          <p:sp>
            <p:nvSpPr>
              <p:cNvPr id="63" name="Rectangle 62"/>
              <p:cNvSpPr/>
              <p:nvPr/>
            </p:nvSpPr>
            <p:spPr>
              <a:xfrm>
                <a:off x="97559" y="98240"/>
                <a:ext cx="1549600" cy="1549603"/>
              </a:xfrm>
              <a:prstGeom prst="rect">
                <a:avLst/>
              </a:pr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4" name="Rectangle 63"/>
              <p:cNvSpPr/>
              <p:nvPr/>
            </p:nvSpPr>
            <p:spPr>
              <a:xfrm>
                <a:off x="97559" y="68012"/>
                <a:ext cx="1549600" cy="1549603"/>
              </a:xfrm>
              <a:prstGeom prst="rect">
                <a:avLst/>
              </a:prstGeom>
            </p:spPr>
            <p:style>
              <a:lnRef idx="1">
                <a:schemeClr val="accent1"/>
              </a:lnRef>
              <a:fillRef idx="2">
                <a:schemeClr val="accent1"/>
              </a:fillRef>
              <a:effectRef idx="1">
                <a:schemeClr val="accent1"/>
              </a:effectRef>
              <a:fontRef idx="minor">
                <a:schemeClr val="dk1"/>
              </a:fontRef>
            </p:style>
            <p:txBody>
              <a:bodyPr spcFirstLastPara="0" vert="horz" wrap="square" lIns="49530" tIns="49530" rIns="49530" bIns="49530" numCol="1" spcCol="1270" anchor="ctr" anchorCtr="0">
                <a:noAutofit/>
              </a:bodyPr>
              <a:lstStyle/>
              <a:p>
                <a:pPr lvl="0"/>
                <a:r>
                  <a:rPr lang="en-US" sz="1600" b="1" dirty="0">
                    <a:solidFill>
                      <a:schemeClr val="tx1"/>
                    </a:solidFill>
                  </a:rPr>
                  <a:t>Microsoft Office Professional Plus 2013 and Office for Mac 2011 and upgrade rights to next version</a:t>
                </a:r>
              </a:p>
              <a:p>
                <a:pPr lvl="0"/>
                <a:endParaRPr lang="en-US" sz="1600" b="1" dirty="0">
                  <a:solidFill>
                    <a:schemeClr val="tx1"/>
                  </a:solidFill>
                </a:endParaRPr>
              </a:p>
              <a:p>
                <a:pPr lvl="0"/>
                <a:r>
                  <a:rPr lang="en-US" sz="1600" b="1" dirty="0">
                    <a:solidFill>
                      <a:schemeClr val="tx1"/>
                    </a:solidFill>
                  </a:rPr>
                  <a:t>Microsoft Enterprise CAL Suites</a:t>
                </a:r>
              </a:p>
            </p:txBody>
          </p:sp>
        </p:grpSp>
      </p:grpSp>
      <p:sp>
        <p:nvSpPr>
          <p:cNvPr id="21" name="TextBox 20"/>
          <p:cNvSpPr txBox="1"/>
          <p:nvPr/>
        </p:nvSpPr>
        <p:spPr>
          <a:xfrm>
            <a:off x="2766783" y="1239250"/>
            <a:ext cx="6561027" cy="738664"/>
          </a:xfrm>
          <a:prstGeom prst="rect">
            <a:avLst/>
          </a:prstGeom>
        </p:spPr>
        <p:txBody>
          <a:bodyPr vert="horz" wrap="none" lIns="0" tIns="0" rIns="0" bIns="0" rtlCol="0">
            <a:spAutoFit/>
          </a:bodyPr>
          <a:lstStyle/>
          <a:p>
            <a:pPr>
              <a:lnSpc>
                <a:spcPct val="90000"/>
              </a:lnSpc>
              <a:spcBef>
                <a:spcPct val="20000"/>
              </a:spcBef>
              <a:buClr>
                <a:srgbClr val="777777"/>
              </a:buClr>
              <a:buSzPct val="130000"/>
            </a:pPr>
            <a:r>
              <a:rPr lang="en-US" sz="2400" b="1" cap="all" dirty="0">
                <a:solidFill>
                  <a:srgbClr val="FFC000"/>
                </a:solidFill>
              </a:rPr>
              <a:t>Education Desktop with Enterprise CAL SUITE </a:t>
            </a:r>
            <a:endParaRPr lang="en-US" sz="2400" b="1" i="1" cap="all" dirty="0">
              <a:solidFill>
                <a:srgbClr val="FFC000"/>
              </a:solidFill>
              <a:latin typeface="Segoe UI"/>
              <a:ea typeface="Times New Roman"/>
            </a:endParaRPr>
          </a:p>
          <a:p>
            <a:pPr>
              <a:lnSpc>
                <a:spcPct val="90000"/>
              </a:lnSpc>
              <a:spcBef>
                <a:spcPct val="20000"/>
              </a:spcBef>
              <a:buClr>
                <a:srgbClr val="777777"/>
              </a:buClr>
              <a:buSzPct val="130000"/>
            </a:pPr>
            <a:endParaRPr lang="en-US" sz="2400" dirty="0" err="1">
              <a:solidFill>
                <a:schemeClr val="bg1">
                  <a:lumMod val="75000"/>
                </a:schemeClr>
              </a:solidFill>
            </a:endParaRPr>
          </a:p>
        </p:txBody>
      </p:sp>
    </p:spTree>
    <p:extLst>
      <p:ext uri="{BB962C8B-B14F-4D97-AF65-F5344CB8AC3E}">
        <p14:creationId xmlns:p14="http://schemas.microsoft.com/office/powerpoint/2010/main" val="38070415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97280" y="286603"/>
            <a:ext cx="10058400" cy="796799"/>
          </a:xfrm>
        </p:spPr>
        <p:txBody>
          <a:bodyPr/>
          <a:lstStyle/>
          <a:p>
            <a:r>
              <a:rPr lang="en-US" sz="4800" dirty="0"/>
              <a:t>Core and Enterprise CAL Suite Portfolio</a:t>
            </a:r>
          </a:p>
        </p:txBody>
      </p:sp>
      <p:sp>
        <p:nvSpPr>
          <p:cNvPr id="29" name="Rectangle 28"/>
          <p:cNvSpPr/>
          <p:nvPr/>
        </p:nvSpPr>
        <p:spPr>
          <a:xfrm>
            <a:off x="611188" y="1235676"/>
            <a:ext cx="10964562" cy="5469924"/>
          </a:xfrm>
          <a:prstGeom prst="rect">
            <a:avLst/>
          </a:prstGeom>
          <a:noFill/>
          <a:ln w="19050">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40" tIns="91440" rIns="0" bIns="0" numCol="1" rtlCol="0" anchor="t" anchorCtr="0" compatLnSpc="1">
            <a:prstTxWarp prst="textNoShape">
              <a:avLst/>
            </a:prstTxWarp>
            <a:noAutofit/>
          </a:bodyPr>
          <a:lstStyle/>
          <a:p>
            <a:pPr defTabSz="760587" fontAlgn="base">
              <a:lnSpc>
                <a:spcPct val="90000"/>
              </a:lnSpc>
              <a:spcBef>
                <a:spcPct val="0"/>
              </a:spcBef>
              <a:spcAft>
                <a:spcPct val="0"/>
              </a:spcAft>
            </a:pPr>
            <a:endParaRPr lang="en-US" sz="2000" dirty="0">
              <a:gradFill>
                <a:gsLst>
                  <a:gs pos="0">
                    <a:srgbClr val="FFFFFF"/>
                  </a:gs>
                  <a:gs pos="100000">
                    <a:srgbClr val="FFFFFF"/>
                  </a:gs>
                </a:gsLst>
                <a:lin ang="5400000" scaled="0"/>
              </a:gradFill>
              <a:ea typeface="Segoe UI" pitchFamily="34" charset="0"/>
              <a:cs typeface="Segoe UI" pitchFamily="34" charset="0"/>
            </a:endParaRPr>
          </a:p>
        </p:txBody>
      </p:sp>
      <p:sp>
        <p:nvSpPr>
          <p:cNvPr id="30" name="Rectangle 29"/>
          <p:cNvSpPr/>
          <p:nvPr/>
        </p:nvSpPr>
        <p:spPr>
          <a:xfrm>
            <a:off x="4093753" y="1648329"/>
            <a:ext cx="2880265" cy="4560774"/>
          </a:xfrm>
          <a:prstGeom prst="rect">
            <a:avLst/>
          </a:prstGeom>
          <a:noFill/>
          <a:ln w="12700">
            <a:solidFill>
              <a:schemeClr val="accent5">
                <a:lumMod val="60000"/>
                <a:lumOff val="4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40" tIns="91440" rIns="0" bIns="0" numCol="1" rtlCol="0" anchor="t" anchorCtr="0" compatLnSpc="1">
            <a:prstTxWarp prst="textNoShape">
              <a:avLst/>
            </a:prstTxWarp>
            <a:noAutofit/>
          </a:bodyPr>
          <a:lstStyle/>
          <a:p>
            <a:pPr defTabSz="760587" fontAlgn="base">
              <a:lnSpc>
                <a:spcPct val="90000"/>
              </a:lnSpc>
              <a:spcBef>
                <a:spcPct val="0"/>
              </a:spcBef>
              <a:spcAft>
                <a:spcPct val="0"/>
              </a:spcAft>
            </a:pPr>
            <a:endParaRPr lang="en-US" sz="2000" dirty="0">
              <a:gradFill>
                <a:gsLst>
                  <a:gs pos="0">
                    <a:srgbClr val="FFFFFF"/>
                  </a:gs>
                  <a:gs pos="100000">
                    <a:srgbClr val="FFFFFF"/>
                  </a:gs>
                </a:gsLst>
                <a:lin ang="5400000" scaled="0"/>
              </a:gradFill>
              <a:ea typeface="Segoe UI" pitchFamily="34" charset="0"/>
              <a:cs typeface="Segoe UI" pitchFamily="34" charset="0"/>
            </a:endParaRPr>
          </a:p>
        </p:txBody>
      </p:sp>
      <p:sp>
        <p:nvSpPr>
          <p:cNvPr id="35" name="TextBox 34"/>
          <p:cNvSpPr txBox="1"/>
          <p:nvPr/>
        </p:nvSpPr>
        <p:spPr>
          <a:xfrm>
            <a:off x="922980" y="964613"/>
            <a:ext cx="3120150" cy="430887"/>
          </a:xfrm>
          <a:prstGeom prst="rect">
            <a:avLst/>
          </a:prstGeom>
          <a:solidFill>
            <a:schemeClr val="bg1"/>
          </a:solidFill>
        </p:spPr>
        <p:txBody>
          <a:bodyPr wrap="none" lIns="0" tIns="0" rIns="0" bIns="0" rtlCol="0">
            <a:spAutoFit/>
          </a:bodyPr>
          <a:lstStyle/>
          <a:p>
            <a:pPr algn="ctr" defTabSz="914059"/>
            <a:r>
              <a:rPr lang="en-US" sz="2800" spc="-70" dirty="0">
                <a:solidFill>
                  <a:srgbClr val="FF0000"/>
                </a:solidFill>
              </a:rPr>
              <a:t>ECAL Suite Full-Stack</a:t>
            </a:r>
          </a:p>
        </p:txBody>
      </p:sp>
      <p:sp>
        <p:nvSpPr>
          <p:cNvPr id="36" name="TextBox 35"/>
          <p:cNvSpPr txBox="1"/>
          <p:nvPr/>
        </p:nvSpPr>
        <p:spPr>
          <a:xfrm>
            <a:off x="4514086" y="1410805"/>
            <a:ext cx="1889235" cy="369332"/>
          </a:xfrm>
          <a:prstGeom prst="rect">
            <a:avLst/>
          </a:prstGeom>
          <a:solidFill>
            <a:schemeClr val="bg1"/>
          </a:solidFill>
        </p:spPr>
        <p:txBody>
          <a:bodyPr wrap="none" lIns="0" tIns="0" rIns="0" bIns="0" rtlCol="0">
            <a:spAutoFit/>
          </a:bodyPr>
          <a:lstStyle/>
          <a:p>
            <a:pPr algn="ctr" defTabSz="914059"/>
            <a:r>
              <a:rPr lang="en-US" sz="2400" spc="-70" dirty="0">
                <a:solidFill>
                  <a:srgbClr val="00188F">
                    <a:lumMod val="60000"/>
                    <a:lumOff val="40000"/>
                  </a:srgbClr>
                </a:solidFill>
              </a:rPr>
              <a:t>Core CAL Suite</a:t>
            </a:r>
          </a:p>
        </p:txBody>
      </p:sp>
      <p:sp>
        <p:nvSpPr>
          <p:cNvPr id="56" name="Rectangle 55"/>
          <p:cNvSpPr/>
          <p:nvPr/>
        </p:nvSpPr>
        <p:spPr>
          <a:xfrm>
            <a:off x="966462" y="4181347"/>
            <a:ext cx="10364060" cy="695292"/>
          </a:xfrm>
          <a:prstGeom prst="rect">
            <a:avLst/>
          </a:prstGeom>
          <a:noFill/>
          <a:ln w="63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40" tIns="91440" rIns="0" bIns="0" numCol="1" rtlCol="0" anchor="t" anchorCtr="0" compatLnSpc="1">
            <a:prstTxWarp prst="textNoShape">
              <a:avLst/>
            </a:prstTxWarp>
            <a:noAutofit/>
          </a:bodyPr>
          <a:lstStyle/>
          <a:p>
            <a:pPr defTabSz="760587" fontAlgn="base">
              <a:lnSpc>
                <a:spcPct val="90000"/>
              </a:lnSpc>
              <a:spcBef>
                <a:spcPct val="0"/>
              </a:spcBef>
              <a:spcAft>
                <a:spcPct val="0"/>
              </a:spcAft>
            </a:pPr>
            <a:endParaRPr lang="en-US" sz="2000" dirty="0">
              <a:gradFill>
                <a:gsLst>
                  <a:gs pos="0">
                    <a:srgbClr val="FFFFFF"/>
                  </a:gs>
                  <a:gs pos="100000">
                    <a:srgbClr val="FFFFFF"/>
                  </a:gs>
                </a:gsLst>
                <a:lin ang="5400000" scaled="0"/>
              </a:gradFill>
              <a:ea typeface="Segoe UI" pitchFamily="34" charset="0"/>
              <a:cs typeface="Segoe UI" pitchFamily="34" charset="0"/>
            </a:endParaRPr>
          </a:p>
        </p:txBody>
      </p:sp>
      <p:pic>
        <p:nvPicPr>
          <p:cNvPr id="42" name="Picture 4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104212" y="4399742"/>
            <a:ext cx="1689695" cy="542700"/>
          </a:xfrm>
          <a:prstGeom prst="rect">
            <a:avLst/>
          </a:prstGeom>
          <a:noFill/>
        </p:spPr>
      </p:pic>
      <p:sp>
        <p:nvSpPr>
          <p:cNvPr id="53" name="Rectangle 52"/>
          <p:cNvSpPr/>
          <p:nvPr/>
        </p:nvSpPr>
        <p:spPr>
          <a:xfrm>
            <a:off x="966462" y="3645810"/>
            <a:ext cx="10364060" cy="489531"/>
          </a:xfrm>
          <a:prstGeom prst="rect">
            <a:avLst/>
          </a:prstGeom>
          <a:noFill/>
          <a:ln w="63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40" tIns="91440" rIns="0" bIns="0" numCol="1" rtlCol="0" anchor="t" anchorCtr="0" compatLnSpc="1">
            <a:prstTxWarp prst="textNoShape">
              <a:avLst/>
            </a:prstTxWarp>
            <a:noAutofit/>
          </a:bodyPr>
          <a:lstStyle/>
          <a:p>
            <a:pPr defTabSz="760587" fontAlgn="base">
              <a:lnSpc>
                <a:spcPct val="90000"/>
              </a:lnSpc>
              <a:spcBef>
                <a:spcPct val="0"/>
              </a:spcBef>
              <a:spcAft>
                <a:spcPct val="0"/>
              </a:spcAft>
            </a:pPr>
            <a:endParaRPr lang="en-US" sz="2000" dirty="0">
              <a:gradFill>
                <a:gsLst>
                  <a:gs pos="0">
                    <a:srgbClr val="FFFFFF"/>
                  </a:gs>
                  <a:gs pos="100000">
                    <a:srgbClr val="FFFFFF"/>
                  </a:gs>
                </a:gsLst>
                <a:lin ang="5400000" scaled="0"/>
              </a:gradFill>
              <a:ea typeface="Segoe UI" pitchFamily="34" charset="0"/>
              <a:cs typeface="Segoe UI" pitchFamily="34" charset="0"/>
            </a:endParaRPr>
          </a:p>
        </p:txBody>
      </p:sp>
      <p:pic>
        <p:nvPicPr>
          <p:cNvPr id="51" name="Picture 5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04212" y="3626239"/>
            <a:ext cx="2523391" cy="545485"/>
          </a:xfrm>
          <a:prstGeom prst="rect">
            <a:avLst/>
          </a:prstGeom>
          <a:noFill/>
        </p:spPr>
      </p:pic>
      <p:sp>
        <p:nvSpPr>
          <p:cNvPr id="52" name="Rectangle 51"/>
          <p:cNvSpPr/>
          <p:nvPr/>
        </p:nvSpPr>
        <p:spPr>
          <a:xfrm>
            <a:off x="966462" y="2649045"/>
            <a:ext cx="10364060" cy="723996"/>
          </a:xfrm>
          <a:prstGeom prst="rect">
            <a:avLst/>
          </a:prstGeom>
          <a:noFill/>
          <a:ln w="63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40" tIns="91440" rIns="0" bIns="0" numCol="1" rtlCol="0" anchor="t" anchorCtr="0" compatLnSpc="1">
            <a:prstTxWarp prst="textNoShape">
              <a:avLst/>
            </a:prstTxWarp>
            <a:noAutofit/>
          </a:bodyPr>
          <a:lstStyle/>
          <a:p>
            <a:pPr defTabSz="760587" fontAlgn="base">
              <a:lnSpc>
                <a:spcPct val="90000"/>
              </a:lnSpc>
              <a:spcBef>
                <a:spcPct val="0"/>
              </a:spcBef>
              <a:spcAft>
                <a:spcPct val="0"/>
              </a:spcAft>
            </a:pPr>
            <a:endParaRPr lang="en-US" sz="2000" dirty="0">
              <a:gradFill>
                <a:gsLst>
                  <a:gs pos="0">
                    <a:srgbClr val="FFFFFF"/>
                  </a:gs>
                  <a:gs pos="100000">
                    <a:srgbClr val="FFFFFF"/>
                  </a:gs>
                </a:gsLst>
                <a:lin ang="5400000" scaled="0"/>
              </a:gradFill>
              <a:ea typeface="Segoe UI" pitchFamily="34" charset="0"/>
              <a:cs typeface="Segoe UI" pitchFamily="34" charset="0"/>
            </a:endParaRPr>
          </a:p>
        </p:txBody>
      </p:sp>
      <p:grpSp>
        <p:nvGrpSpPr>
          <p:cNvPr id="5" name="Group 4"/>
          <p:cNvGrpSpPr/>
          <p:nvPr/>
        </p:nvGrpSpPr>
        <p:grpSpPr>
          <a:xfrm>
            <a:off x="966462" y="4965190"/>
            <a:ext cx="10364060" cy="1243913"/>
            <a:chOff x="966462" y="5321646"/>
            <a:chExt cx="10364060" cy="1243913"/>
          </a:xfrm>
        </p:grpSpPr>
        <p:pic>
          <p:nvPicPr>
            <p:cNvPr id="32" name="Picture 31"/>
            <p:cNvPicPr>
              <a:picLocks noChangeAspect="1"/>
            </p:cNvPicPr>
            <p:nvPr/>
          </p:nvPicPr>
          <p:blipFill>
            <a:blip r:embed="rId5"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4563809" y="5445118"/>
              <a:ext cx="1680189" cy="432735"/>
            </a:xfrm>
            <a:prstGeom prst="rect">
              <a:avLst/>
            </a:prstGeom>
          </p:spPr>
        </p:pic>
        <p:pic>
          <p:nvPicPr>
            <p:cNvPr id="33" name="Picture 32"/>
            <p:cNvPicPr>
              <a:picLocks noChangeAspect="1"/>
            </p:cNvPicPr>
            <p:nvPr/>
          </p:nvPicPr>
          <p:blipFill>
            <a:blip r:embed="rId6"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4563808" y="5932328"/>
              <a:ext cx="1793852" cy="459157"/>
            </a:xfrm>
            <a:prstGeom prst="rect">
              <a:avLst/>
            </a:prstGeom>
          </p:spPr>
        </p:pic>
        <p:sp>
          <p:nvSpPr>
            <p:cNvPr id="54" name="Rectangle 53"/>
            <p:cNvSpPr/>
            <p:nvPr/>
          </p:nvSpPr>
          <p:spPr>
            <a:xfrm>
              <a:off x="966462" y="5321646"/>
              <a:ext cx="10364060" cy="1243913"/>
            </a:xfrm>
            <a:prstGeom prst="rect">
              <a:avLst/>
            </a:prstGeom>
            <a:noFill/>
            <a:ln w="63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40" tIns="91440" rIns="0" bIns="0" numCol="1" rtlCol="0" anchor="t" anchorCtr="0" compatLnSpc="1">
              <a:prstTxWarp prst="textNoShape">
                <a:avLst/>
              </a:prstTxWarp>
              <a:noAutofit/>
            </a:bodyPr>
            <a:lstStyle/>
            <a:p>
              <a:pPr defTabSz="760587" fontAlgn="base">
                <a:lnSpc>
                  <a:spcPct val="90000"/>
                </a:lnSpc>
                <a:spcBef>
                  <a:spcPct val="0"/>
                </a:spcBef>
                <a:spcAft>
                  <a:spcPct val="0"/>
                </a:spcAft>
              </a:pPr>
              <a:endParaRPr lang="en-US" sz="2000" dirty="0">
                <a:gradFill>
                  <a:gsLst>
                    <a:gs pos="0">
                      <a:srgbClr val="FFFFFF"/>
                    </a:gs>
                    <a:gs pos="100000">
                      <a:srgbClr val="FFFFFF"/>
                    </a:gs>
                  </a:gsLst>
                  <a:lin ang="5400000" scaled="0"/>
                </a:gradFill>
                <a:ea typeface="Segoe UI" pitchFamily="34" charset="0"/>
                <a:cs typeface="Segoe UI" pitchFamily="34" charset="0"/>
              </a:endParaRPr>
            </a:p>
          </p:txBody>
        </p:sp>
        <p:pic>
          <p:nvPicPr>
            <p:cNvPr id="55" name="Picture 54"/>
            <p:cNvPicPr>
              <a:picLocks noChangeAspect="1"/>
            </p:cNvPicPr>
            <p:nvPr/>
          </p:nvPicPr>
          <p:blipFill rotWithShape="1">
            <a:blip r:embed="rId7" cstate="screen">
              <a:extLst>
                <a:ext uri="{28A0092B-C50C-407E-A947-70E740481C1C}">
                  <a14:useLocalDpi xmlns:a14="http://schemas.microsoft.com/office/drawing/2010/main"/>
                </a:ext>
              </a:extLst>
            </a:blip>
            <a:srcRect l="-4729" r="-4243"/>
            <a:stretch/>
          </p:blipFill>
          <p:spPr>
            <a:xfrm>
              <a:off x="1104211" y="5675927"/>
              <a:ext cx="2537254" cy="493227"/>
            </a:xfrm>
            <a:prstGeom prst="rect">
              <a:avLst/>
            </a:prstGeom>
            <a:noFill/>
          </p:spPr>
        </p:pic>
        <p:grpSp>
          <p:nvGrpSpPr>
            <p:cNvPr id="2" name="Group 1"/>
            <p:cNvGrpSpPr/>
            <p:nvPr/>
          </p:nvGrpSpPr>
          <p:grpSpPr>
            <a:xfrm>
              <a:off x="7423097" y="5349380"/>
              <a:ext cx="3435232" cy="1147672"/>
              <a:chOff x="7604079" y="5349380"/>
              <a:chExt cx="3435232" cy="1147672"/>
            </a:xfrm>
          </p:grpSpPr>
          <p:pic>
            <p:nvPicPr>
              <p:cNvPr id="37" name="Picture 36"/>
              <p:cNvPicPr>
                <a:picLocks noChangeAspect="1"/>
              </p:cNvPicPr>
              <p:nvPr/>
            </p:nvPicPr>
            <p:blipFill>
              <a:blip r:embed="rId8"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9553729" y="6074899"/>
                <a:ext cx="1165760" cy="333710"/>
              </a:xfrm>
              <a:prstGeom prst="rect">
                <a:avLst/>
              </a:prstGeom>
            </p:spPr>
          </p:pic>
          <p:pic>
            <p:nvPicPr>
              <p:cNvPr id="38" name="Picture 37"/>
              <p:cNvPicPr>
                <a:picLocks noChangeAspect="1"/>
              </p:cNvPicPr>
              <p:nvPr/>
            </p:nvPicPr>
            <p:blipFill>
              <a:blip r:embed="rId9"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7769291" y="6026612"/>
                <a:ext cx="1238141" cy="382785"/>
              </a:xfrm>
              <a:prstGeom prst="rect">
                <a:avLst/>
              </a:prstGeom>
            </p:spPr>
          </p:pic>
          <p:pic>
            <p:nvPicPr>
              <p:cNvPr id="39" name="Picture 38"/>
              <p:cNvPicPr>
                <a:picLocks noChangeAspect="1"/>
              </p:cNvPicPr>
              <p:nvPr/>
            </p:nvPicPr>
            <p:blipFill>
              <a:blip r:embed="rId10"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7769291" y="5650741"/>
                <a:ext cx="1552404" cy="380422"/>
              </a:xfrm>
              <a:prstGeom prst="rect">
                <a:avLst/>
              </a:prstGeom>
            </p:spPr>
          </p:pic>
          <p:pic>
            <p:nvPicPr>
              <p:cNvPr id="40" name="Picture 39"/>
              <p:cNvPicPr>
                <a:picLocks noChangeAspect="1"/>
              </p:cNvPicPr>
              <p:nvPr/>
            </p:nvPicPr>
            <p:blipFill>
              <a:blip r:embed="rId11"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9533548" y="5646190"/>
                <a:ext cx="1318480" cy="380422"/>
              </a:xfrm>
              <a:prstGeom prst="rect">
                <a:avLst/>
              </a:prstGeom>
            </p:spPr>
          </p:pic>
          <p:sp>
            <p:nvSpPr>
              <p:cNvPr id="58" name="Rectangle 57"/>
              <p:cNvSpPr/>
              <p:nvPr/>
            </p:nvSpPr>
            <p:spPr>
              <a:xfrm>
                <a:off x="7604079" y="5505006"/>
                <a:ext cx="3435232" cy="992046"/>
              </a:xfrm>
              <a:prstGeom prst="rect">
                <a:avLst/>
              </a:prstGeom>
              <a:noFill/>
              <a:ln w="12700">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40" tIns="91440" rIns="0" bIns="0" numCol="1" rtlCol="0" anchor="t" anchorCtr="0" compatLnSpc="1">
                <a:prstTxWarp prst="textNoShape">
                  <a:avLst/>
                </a:prstTxWarp>
                <a:noAutofit/>
              </a:bodyPr>
              <a:lstStyle/>
              <a:p>
                <a:pPr defTabSz="760587" fontAlgn="base">
                  <a:lnSpc>
                    <a:spcPct val="90000"/>
                  </a:lnSpc>
                  <a:spcBef>
                    <a:spcPct val="0"/>
                  </a:spcBef>
                  <a:spcAft>
                    <a:spcPct val="0"/>
                  </a:spcAft>
                </a:pPr>
                <a:endParaRPr lang="en-US" sz="2400" b="1" dirty="0">
                  <a:gradFill>
                    <a:gsLst>
                      <a:gs pos="0">
                        <a:srgbClr val="FFFFFF"/>
                      </a:gs>
                      <a:gs pos="100000">
                        <a:srgbClr val="FFFFFF"/>
                      </a:gs>
                    </a:gsLst>
                    <a:lin ang="5400000" scaled="0"/>
                  </a:gradFill>
                  <a:ea typeface="Segoe UI" pitchFamily="34" charset="0"/>
                  <a:cs typeface="Segoe UI" pitchFamily="34" charset="0"/>
                </a:endParaRPr>
              </a:p>
            </p:txBody>
          </p:sp>
          <p:sp>
            <p:nvSpPr>
              <p:cNvPr id="59" name="TextBox 58"/>
              <p:cNvSpPr txBox="1"/>
              <p:nvPr/>
            </p:nvSpPr>
            <p:spPr>
              <a:xfrm>
                <a:off x="7876000" y="5349380"/>
                <a:ext cx="2693623" cy="307777"/>
              </a:xfrm>
              <a:prstGeom prst="rect">
                <a:avLst/>
              </a:prstGeom>
              <a:solidFill>
                <a:schemeClr val="bg1"/>
              </a:solidFill>
            </p:spPr>
            <p:txBody>
              <a:bodyPr wrap="none" lIns="0" tIns="0" rIns="0" bIns="0" rtlCol="0">
                <a:spAutoFit/>
              </a:bodyPr>
              <a:lstStyle/>
              <a:p>
                <a:pPr algn="ctr" defTabSz="914059"/>
                <a:r>
                  <a:rPr lang="en-US" sz="2000" b="1" dirty="0">
                    <a:solidFill>
                      <a:srgbClr val="000000">
                        <a:lumMod val="50000"/>
                        <a:lumOff val="50000"/>
                      </a:srgbClr>
                    </a:solidFill>
                  </a:rPr>
                  <a:t>Client Management Suite</a:t>
                </a:r>
              </a:p>
            </p:txBody>
          </p:sp>
        </p:grpSp>
      </p:grpSp>
      <p:sp>
        <p:nvSpPr>
          <p:cNvPr id="60" name="TextBox 59"/>
          <p:cNvSpPr txBox="1"/>
          <p:nvPr/>
        </p:nvSpPr>
        <p:spPr>
          <a:xfrm>
            <a:off x="4913569" y="4555236"/>
            <a:ext cx="1138453" cy="246221"/>
          </a:xfrm>
          <a:prstGeom prst="rect">
            <a:avLst/>
          </a:prstGeom>
          <a:solidFill>
            <a:schemeClr val="bg1"/>
          </a:solidFill>
        </p:spPr>
        <p:txBody>
          <a:bodyPr wrap="none" lIns="0" tIns="0" rIns="0" bIns="0" rtlCol="0">
            <a:spAutoFit/>
          </a:bodyPr>
          <a:lstStyle/>
          <a:p>
            <a:pPr algn="ctr" defTabSz="914059"/>
            <a:r>
              <a:rPr lang="en-US" sz="1600" b="1" dirty="0">
                <a:solidFill>
                  <a:srgbClr val="000000">
                    <a:lumMod val="50000"/>
                    <a:lumOff val="50000"/>
                  </a:srgbClr>
                </a:solidFill>
              </a:rPr>
              <a:t>Standard CAL</a:t>
            </a:r>
          </a:p>
        </p:txBody>
      </p:sp>
      <p:sp>
        <p:nvSpPr>
          <p:cNvPr id="61" name="TextBox 60"/>
          <p:cNvSpPr txBox="1"/>
          <p:nvPr/>
        </p:nvSpPr>
        <p:spPr>
          <a:xfrm>
            <a:off x="4913569" y="3782852"/>
            <a:ext cx="1138453" cy="246221"/>
          </a:xfrm>
          <a:prstGeom prst="rect">
            <a:avLst/>
          </a:prstGeom>
          <a:solidFill>
            <a:schemeClr val="bg1"/>
          </a:solidFill>
        </p:spPr>
        <p:txBody>
          <a:bodyPr wrap="none" lIns="0" tIns="0" rIns="0" bIns="0" rtlCol="0">
            <a:spAutoFit/>
          </a:bodyPr>
          <a:lstStyle/>
          <a:p>
            <a:pPr algn="ctr" defTabSz="914059"/>
            <a:r>
              <a:rPr lang="en-US" sz="1600" b="1" dirty="0">
                <a:solidFill>
                  <a:srgbClr val="000000">
                    <a:lumMod val="50000"/>
                    <a:lumOff val="50000"/>
                  </a:srgbClr>
                </a:solidFill>
              </a:rPr>
              <a:t>Standard CAL</a:t>
            </a:r>
          </a:p>
        </p:txBody>
      </p:sp>
      <p:sp>
        <p:nvSpPr>
          <p:cNvPr id="62" name="TextBox 61"/>
          <p:cNvSpPr txBox="1"/>
          <p:nvPr/>
        </p:nvSpPr>
        <p:spPr>
          <a:xfrm>
            <a:off x="4913569" y="2903321"/>
            <a:ext cx="1138453" cy="246221"/>
          </a:xfrm>
          <a:prstGeom prst="rect">
            <a:avLst/>
          </a:prstGeom>
          <a:solidFill>
            <a:schemeClr val="bg1"/>
          </a:solidFill>
        </p:spPr>
        <p:txBody>
          <a:bodyPr wrap="none" lIns="0" tIns="0" rIns="0" bIns="0" rtlCol="0">
            <a:spAutoFit/>
          </a:bodyPr>
          <a:lstStyle/>
          <a:p>
            <a:pPr algn="ctr" defTabSz="914059"/>
            <a:r>
              <a:rPr lang="en-US" sz="1600" b="1" dirty="0">
                <a:solidFill>
                  <a:srgbClr val="000000">
                    <a:lumMod val="50000"/>
                    <a:lumOff val="50000"/>
                  </a:srgbClr>
                </a:solidFill>
              </a:rPr>
              <a:t>Standard CAL</a:t>
            </a:r>
          </a:p>
        </p:txBody>
      </p:sp>
      <p:sp>
        <p:nvSpPr>
          <p:cNvPr id="63" name="TextBox 62"/>
          <p:cNvSpPr txBox="1"/>
          <p:nvPr/>
        </p:nvSpPr>
        <p:spPr>
          <a:xfrm>
            <a:off x="5300510" y="2096373"/>
            <a:ext cx="320601" cy="246221"/>
          </a:xfrm>
          <a:prstGeom prst="rect">
            <a:avLst/>
          </a:prstGeom>
          <a:solidFill>
            <a:schemeClr val="bg1"/>
          </a:solidFill>
        </p:spPr>
        <p:txBody>
          <a:bodyPr wrap="none" lIns="0" tIns="0" rIns="0" bIns="0" rtlCol="0">
            <a:spAutoFit/>
          </a:bodyPr>
          <a:lstStyle/>
          <a:p>
            <a:pPr algn="ctr" defTabSz="914059"/>
            <a:r>
              <a:rPr lang="en-US" sz="1600" b="1" dirty="0">
                <a:solidFill>
                  <a:srgbClr val="000000">
                    <a:lumMod val="50000"/>
                    <a:lumOff val="50000"/>
                  </a:srgbClr>
                </a:solidFill>
              </a:rPr>
              <a:t>CAL</a:t>
            </a:r>
          </a:p>
        </p:txBody>
      </p:sp>
      <p:sp>
        <p:nvSpPr>
          <p:cNvPr id="65" name="TextBox 64"/>
          <p:cNvSpPr txBox="1"/>
          <p:nvPr/>
        </p:nvSpPr>
        <p:spPr>
          <a:xfrm>
            <a:off x="8521762" y="3782852"/>
            <a:ext cx="1237903" cy="246221"/>
          </a:xfrm>
          <a:prstGeom prst="rect">
            <a:avLst/>
          </a:prstGeom>
          <a:solidFill>
            <a:schemeClr val="bg1"/>
          </a:solidFill>
        </p:spPr>
        <p:txBody>
          <a:bodyPr wrap="none" lIns="0" tIns="0" rIns="0" bIns="0" rtlCol="0">
            <a:spAutoFit/>
          </a:bodyPr>
          <a:lstStyle/>
          <a:p>
            <a:pPr algn="ctr" defTabSz="914059"/>
            <a:r>
              <a:rPr lang="en-US" sz="1600" b="1" dirty="0">
                <a:solidFill>
                  <a:srgbClr val="000000">
                    <a:lumMod val="50000"/>
                    <a:lumOff val="50000"/>
                  </a:srgbClr>
                </a:solidFill>
              </a:rPr>
              <a:t>Enterprise CAL</a:t>
            </a:r>
          </a:p>
        </p:txBody>
      </p:sp>
      <p:sp>
        <p:nvSpPr>
          <p:cNvPr id="66" name="TextBox 65"/>
          <p:cNvSpPr txBox="1"/>
          <p:nvPr/>
        </p:nvSpPr>
        <p:spPr>
          <a:xfrm>
            <a:off x="8521762" y="4555236"/>
            <a:ext cx="1237903" cy="246221"/>
          </a:xfrm>
          <a:prstGeom prst="rect">
            <a:avLst/>
          </a:prstGeom>
          <a:solidFill>
            <a:schemeClr val="bg1"/>
          </a:solidFill>
        </p:spPr>
        <p:txBody>
          <a:bodyPr wrap="none" lIns="0" tIns="0" rIns="0" bIns="0" rtlCol="0">
            <a:spAutoFit/>
          </a:bodyPr>
          <a:lstStyle/>
          <a:p>
            <a:pPr algn="ctr" defTabSz="914059"/>
            <a:r>
              <a:rPr lang="en-US" sz="1600" b="1" dirty="0">
                <a:solidFill>
                  <a:srgbClr val="000000">
                    <a:lumMod val="50000"/>
                    <a:lumOff val="50000"/>
                  </a:srgbClr>
                </a:solidFill>
              </a:rPr>
              <a:t>Enterprise CAL</a:t>
            </a:r>
          </a:p>
        </p:txBody>
      </p:sp>
      <p:sp>
        <p:nvSpPr>
          <p:cNvPr id="67" name="TextBox 66"/>
          <p:cNvSpPr txBox="1"/>
          <p:nvPr/>
        </p:nvSpPr>
        <p:spPr>
          <a:xfrm>
            <a:off x="7834059" y="2019429"/>
            <a:ext cx="2613311" cy="430887"/>
          </a:xfrm>
          <a:prstGeom prst="rect">
            <a:avLst/>
          </a:prstGeom>
          <a:solidFill>
            <a:schemeClr val="bg1"/>
          </a:solidFill>
        </p:spPr>
        <p:txBody>
          <a:bodyPr wrap="square" lIns="0" tIns="0" rIns="0" bIns="0" rtlCol="0">
            <a:spAutoFit/>
          </a:bodyPr>
          <a:lstStyle/>
          <a:p>
            <a:pPr algn="ctr" defTabSz="914059"/>
            <a:r>
              <a:rPr lang="en-US" sz="1400" b="1" dirty="0">
                <a:solidFill>
                  <a:srgbClr val="000000">
                    <a:lumMod val="50000"/>
                    <a:lumOff val="50000"/>
                  </a:srgbClr>
                </a:solidFill>
              </a:rPr>
              <a:t>Active Directory Rights Management Services CAL</a:t>
            </a:r>
          </a:p>
        </p:txBody>
      </p:sp>
      <p:sp>
        <p:nvSpPr>
          <p:cNvPr id="70" name="TextBox 69"/>
          <p:cNvSpPr txBox="1"/>
          <p:nvPr/>
        </p:nvSpPr>
        <p:spPr>
          <a:xfrm>
            <a:off x="7277946" y="2789880"/>
            <a:ext cx="1449368" cy="492443"/>
          </a:xfrm>
          <a:prstGeom prst="rect">
            <a:avLst/>
          </a:prstGeom>
          <a:solidFill>
            <a:schemeClr val="bg1"/>
          </a:solidFill>
        </p:spPr>
        <p:txBody>
          <a:bodyPr wrap="square" lIns="0" tIns="0" rIns="0" bIns="0" rtlCol="0">
            <a:spAutoFit/>
          </a:bodyPr>
          <a:lstStyle/>
          <a:p>
            <a:pPr algn="ctr" defTabSz="914059"/>
            <a:r>
              <a:rPr lang="en-US" sz="1600" b="1" dirty="0">
                <a:solidFill>
                  <a:srgbClr val="000000">
                    <a:lumMod val="50000"/>
                    <a:lumOff val="50000"/>
                  </a:srgbClr>
                </a:solidFill>
              </a:rPr>
              <a:t>Exchange Online Archiving</a:t>
            </a:r>
          </a:p>
        </p:txBody>
      </p:sp>
      <p:sp>
        <p:nvSpPr>
          <p:cNvPr id="71" name="TextBox 70"/>
          <p:cNvSpPr txBox="1"/>
          <p:nvPr/>
        </p:nvSpPr>
        <p:spPr>
          <a:xfrm>
            <a:off x="9037963" y="2938234"/>
            <a:ext cx="1918805" cy="338554"/>
          </a:xfrm>
          <a:prstGeom prst="rect">
            <a:avLst/>
          </a:prstGeom>
          <a:solidFill>
            <a:schemeClr val="bg1"/>
          </a:solidFill>
        </p:spPr>
        <p:txBody>
          <a:bodyPr wrap="square" lIns="0" tIns="0" rIns="0" bIns="0" rtlCol="0">
            <a:spAutoFit/>
          </a:bodyPr>
          <a:lstStyle/>
          <a:p>
            <a:pPr defTabSz="914059"/>
            <a:r>
              <a:rPr lang="en-US" sz="1100" b="1" dirty="0">
                <a:solidFill>
                  <a:srgbClr val="FFFFFF">
                    <a:lumMod val="50000"/>
                  </a:srgbClr>
                </a:solidFill>
              </a:rPr>
              <a:t>Exchange Data Loss Prevention </a:t>
            </a:r>
          </a:p>
          <a:p>
            <a:pPr defTabSz="914059"/>
            <a:r>
              <a:rPr lang="en-US" sz="1100" b="1" dirty="0">
                <a:solidFill>
                  <a:srgbClr val="FFFFFF">
                    <a:lumMod val="50000"/>
                  </a:srgbClr>
                </a:solidFill>
              </a:rPr>
              <a:t>Exchange Online Protection</a:t>
            </a:r>
          </a:p>
        </p:txBody>
      </p:sp>
      <p:sp>
        <p:nvSpPr>
          <p:cNvPr id="72" name="Rectangle 71"/>
          <p:cNvSpPr/>
          <p:nvPr/>
        </p:nvSpPr>
        <p:spPr>
          <a:xfrm>
            <a:off x="8904952" y="2812601"/>
            <a:ext cx="2117003" cy="495055"/>
          </a:xfrm>
          <a:prstGeom prst="rect">
            <a:avLst/>
          </a:prstGeom>
          <a:noFill/>
          <a:ln w="12700">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40" tIns="91440" rIns="0" bIns="0" numCol="1" rtlCol="0" anchor="t" anchorCtr="0" compatLnSpc="1">
            <a:prstTxWarp prst="textNoShape">
              <a:avLst/>
            </a:prstTxWarp>
            <a:noAutofit/>
          </a:bodyPr>
          <a:lstStyle/>
          <a:p>
            <a:pPr defTabSz="760587" fontAlgn="base">
              <a:lnSpc>
                <a:spcPct val="90000"/>
              </a:lnSpc>
              <a:spcBef>
                <a:spcPct val="0"/>
              </a:spcBef>
              <a:spcAft>
                <a:spcPct val="0"/>
              </a:spcAft>
            </a:pPr>
            <a:endParaRPr lang="en-US" sz="2000" b="1" dirty="0">
              <a:gradFill>
                <a:gsLst>
                  <a:gs pos="0">
                    <a:srgbClr val="FFFFFF"/>
                  </a:gs>
                  <a:gs pos="100000">
                    <a:srgbClr val="FFFFFF"/>
                  </a:gs>
                </a:gsLst>
                <a:lin ang="5400000" scaled="0"/>
              </a:gradFill>
              <a:ea typeface="Segoe UI" pitchFamily="34" charset="0"/>
              <a:cs typeface="Segoe UI" pitchFamily="34" charset="0"/>
            </a:endParaRPr>
          </a:p>
        </p:txBody>
      </p:sp>
      <p:sp>
        <p:nvSpPr>
          <p:cNvPr id="64" name="TextBox 63"/>
          <p:cNvSpPr txBox="1"/>
          <p:nvPr/>
        </p:nvSpPr>
        <p:spPr>
          <a:xfrm>
            <a:off x="9089185" y="2673749"/>
            <a:ext cx="1082989" cy="215444"/>
          </a:xfrm>
          <a:prstGeom prst="rect">
            <a:avLst/>
          </a:prstGeom>
          <a:solidFill>
            <a:schemeClr val="bg1"/>
          </a:solidFill>
        </p:spPr>
        <p:txBody>
          <a:bodyPr wrap="none" lIns="0" tIns="0" rIns="0" bIns="0" rtlCol="0">
            <a:spAutoFit/>
          </a:bodyPr>
          <a:lstStyle/>
          <a:p>
            <a:pPr algn="ctr" defTabSz="914059"/>
            <a:r>
              <a:rPr lang="en-US" sz="1400" b="1" dirty="0">
                <a:solidFill>
                  <a:srgbClr val="000000">
                    <a:lumMod val="50000"/>
                    <a:lumOff val="50000"/>
                  </a:srgbClr>
                </a:solidFill>
              </a:rPr>
              <a:t>Enterprise CAL</a:t>
            </a:r>
          </a:p>
        </p:txBody>
      </p:sp>
      <p:pic>
        <p:nvPicPr>
          <p:cNvPr id="74" name="Picture 73"/>
          <p:cNvPicPr>
            <a:picLocks noChangeAspect="1"/>
          </p:cNvPicPr>
          <p:nvPr/>
        </p:nvPicPr>
        <p:blipFill rotWithShape="1">
          <a:blip r:embed="rId12" cstate="screen">
            <a:extLst>
              <a:ext uri="{28A0092B-C50C-407E-A947-70E740481C1C}">
                <a14:useLocalDpi xmlns:a14="http://schemas.microsoft.com/office/drawing/2010/main"/>
              </a:ext>
            </a:extLst>
          </a:blip>
          <a:srcRect r="-2063"/>
          <a:stretch/>
        </p:blipFill>
        <p:spPr>
          <a:xfrm>
            <a:off x="1104212" y="2734029"/>
            <a:ext cx="2395585" cy="542591"/>
          </a:xfrm>
          <a:prstGeom prst="rect">
            <a:avLst/>
          </a:prstGeom>
          <a:noFill/>
        </p:spPr>
      </p:pic>
      <p:sp>
        <p:nvSpPr>
          <p:cNvPr id="45" name="Rectangle 44"/>
          <p:cNvSpPr/>
          <p:nvPr/>
        </p:nvSpPr>
        <p:spPr>
          <a:xfrm>
            <a:off x="966462" y="1959331"/>
            <a:ext cx="10364061" cy="489531"/>
          </a:xfrm>
          <a:prstGeom prst="rect">
            <a:avLst/>
          </a:prstGeom>
          <a:noFill/>
          <a:ln w="63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40" tIns="91440" rIns="0" bIns="0" numCol="1" rtlCol="0" anchor="t" anchorCtr="0" compatLnSpc="1">
            <a:prstTxWarp prst="textNoShape">
              <a:avLst/>
            </a:prstTxWarp>
            <a:noAutofit/>
          </a:bodyPr>
          <a:lstStyle/>
          <a:p>
            <a:pPr defTabSz="760587" fontAlgn="base">
              <a:lnSpc>
                <a:spcPct val="90000"/>
              </a:lnSpc>
              <a:spcBef>
                <a:spcPct val="0"/>
              </a:spcBef>
              <a:spcAft>
                <a:spcPct val="0"/>
              </a:spcAft>
            </a:pPr>
            <a:endParaRPr lang="en-US" sz="2000" dirty="0">
              <a:gradFill>
                <a:gsLst>
                  <a:gs pos="0">
                    <a:srgbClr val="FFFFFF"/>
                  </a:gs>
                  <a:gs pos="100000">
                    <a:srgbClr val="FFFFFF"/>
                  </a:gs>
                </a:gsLst>
                <a:lin ang="5400000" scaled="0"/>
              </a:gradFill>
              <a:ea typeface="Segoe UI" pitchFamily="34" charset="0"/>
              <a:cs typeface="Segoe UI" pitchFamily="34" charset="0"/>
            </a:endParaRPr>
          </a:p>
        </p:txBody>
      </p:sp>
      <p:pic>
        <p:nvPicPr>
          <p:cNvPr id="44" name="Picture 43"/>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1104211" y="1877169"/>
            <a:ext cx="2792888" cy="657150"/>
          </a:xfrm>
          <a:prstGeom prst="rect">
            <a:avLst/>
          </a:prstGeom>
          <a:noFill/>
        </p:spPr>
      </p:pic>
      <p:sp>
        <p:nvSpPr>
          <p:cNvPr id="41" name="Rectangle 40"/>
          <p:cNvSpPr/>
          <p:nvPr/>
        </p:nvSpPr>
        <p:spPr>
          <a:xfrm>
            <a:off x="7173142" y="1648329"/>
            <a:ext cx="4157379" cy="4560774"/>
          </a:xfrm>
          <a:prstGeom prst="rect">
            <a:avLst/>
          </a:prstGeom>
          <a:noFill/>
          <a:ln w="12700">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40" tIns="91440" rIns="0" bIns="0" numCol="1" rtlCol="0" anchor="t" anchorCtr="0" compatLnSpc="1">
            <a:prstTxWarp prst="textNoShape">
              <a:avLst/>
            </a:prstTxWarp>
            <a:noAutofit/>
          </a:bodyPr>
          <a:lstStyle/>
          <a:p>
            <a:pPr defTabSz="760587" fontAlgn="base">
              <a:lnSpc>
                <a:spcPct val="90000"/>
              </a:lnSpc>
              <a:spcBef>
                <a:spcPct val="0"/>
              </a:spcBef>
              <a:spcAft>
                <a:spcPct val="0"/>
              </a:spcAft>
            </a:pPr>
            <a:endParaRPr lang="en-US" sz="2000" dirty="0">
              <a:gradFill>
                <a:gsLst>
                  <a:gs pos="0">
                    <a:srgbClr val="FFFFFF"/>
                  </a:gs>
                  <a:gs pos="100000">
                    <a:srgbClr val="FFFFFF"/>
                  </a:gs>
                </a:gsLst>
                <a:lin ang="5400000" scaled="0"/>
              </a:gradFill>
              <a:ea typeface="Segoe UI" pitchFamily="34" charset="0"/>
              <a:cs typeface="Segoe UI" pitchFamily="34" charset="0"/>
            </a:endParaRPr>
          </a:p>
        </p:txBody>
      </p:sp>
      <p:sp>
        <p:nvSpPr>
          <p:cNvPr id="43" name="TextBox 42"/>
          <p:cNvSpPr txBox="1"/>
          <p:nvPr/>
        </p:nvSpPr>
        <p:spPr>
          <a:xfrm>
            <a:off x="7591411" y="1419768"/>
            <a:ext cx="2486193" cy="369332"/>
          </a:xfrm>
          <a:prstGeom prst="rect">
            <a:avLst/>
          </a:prstGeom>
          <a:solidFill>
            <a:schemeClr val="bg1"/>
          </a:solidFill>
        </p:spPr>
        <p:txBody>
          <a:bodyPr wrap="none" lIns="0" tIns="0" rIns="0" bIns="0" rtlCol="0">
            <a:spAutoFit/>
          </a:bodyPr>
          <a:lstStyle/>
          <a:p>
            <a:pPr algn="ctr" defTabSz="914059"/>
            <a:r>
              <a:rPr lang="en-US" sz="2400" spc="-70" dirty="0">
                <a:solidFill>
                  <a:srgbClr val="FF0000"/>
                </a:solidFill>
              </a:rPr>
              <a:t>ECAL Suite Step-Up</a:t>
            </a:r>
          </a:p>
        </p:txBody>
      </p:sp>
    </p:spTree>
    <p:extLst>
      <p:ext uri="{BB962C8B-B14F-4D97-AF65-F5344CB8AC3E}">
        <p14:creationId xmlns:p14="http://schemas.microsoft.com/office/powerpoint/2010/main" val="153079698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728592" y="912813"/>
            <a:ext cx="10463408" cy="1309687"/>
          </a:xfrm>
        </p:spPr>
        <p:txBody>
          <a:bodyPr>
            <a:noAutofit/>
          </a:bodyPr>
          <a:lstStyle/>
          <a:p>
            <a:pPr algn="l">
              <a:spcBef>
                <a:spcPct val="20000"/>
              </a:spcBef>
            </a:pPr>
            <a:r>
              <a:rPr lang="en-US" sz="4800" b="1" dirty="0">
                <a:solidFill>
                  <a:schemeClr val="tx2">
                    <a:lumMod val="75000"/>
                  </a:schemeClr>
                </a:solidFill>
                <a:cs typeface="Arial"/>
              </a:rPr>
              <a:t>Microsoft Desktop Optimization Pack (</a:t>
            </a:r>
            <a:r>
              <a:rPr lang="en-US" sz="4800" b="1" dirty="0">
                <a:solidFill>
                  <a:srgbClr val="0080B0"/>
                </a:solidFill>
                <a:cs typeface="Arial"/>
              </a:rPr>
              <a:t>MDOP</a:t>
            </a:r>
            <a:r>
              <a:rPr lang="en-US" sz="4800" b="1" dirty="0">
                <a:solidFill>
                  <a:schemeClr val="tx2">
                    <a:lumMod val="75000"/>
                  </a:schemeClr>
                </a:solidFill>
                <a:cs typeface="Arial"/>
              </a:rPr>
              <a:t>)</a:t>
            </a:r>
            <a:r>
              <a:rPr lang="en-US" sz="4800" b="1" dirty="0">
                <a:solidFill>
                  <a:srgbClr val="0080B0"/>
                </a:solidFill>
                <a:cs typeface="Arial"/>
              </a:rPr>
              <a:t/>
            </a:r>
            <a:br>
              <a:rPr lang="en-US" sz="4800" b="1" dirty="0">
                <a:solidFill>
                  <a:srgbClr val="0080B0"/>
                </a:solidFill>
                <a:cs typeface="Arial"/>
              </a:rPr>
            </a:br>
            <a:r>
              <a:rPr lang="en-US" sz="4800" b="1" dirty="0">
                <a:solidFill>
                  <a:srgbClr val="0080B0"/>
                </a:solidFill>
                <a:latin typeface="Arial"/>
                <a:cs typeface="Arial"/>
              </a:rPr>
              <a:t>	</a:t>
            </a:r>
          </a:p>
        </p:txBody>
      </p:sp>
      <p:sp>
        <p:nvSpPr>
          <p:cNvPr id="5" name="Subtitle 2"/>
          <p:cNvSpPr txBox="1">
            <a:spLocks/>
          </p:cNvSpPr>
          <p:nvPr/>
        </p:nvSpPr>
        <p:spPr>
          <a:xfrm>
            <a:off x="1906612" y="2530258"/>
            <a:ext cx="8401165" cy="3141880"/>
          </a:xfrm>
          <a:prstGeom prst="rect">
            <a:avLst/>
          </a:prstGeom>
        </p:spPr>
        <p:txBody>
          <a:bodyPr vert="horz" wrap="square" lIns="91440" tIns="45720" rIns="91440" bIns="45720" numCol="1" spcCol="457200" rtlCol="0">
            <a:noAutofit/>
          </a:bodyPr>
          <a:lstStyle/>
          <a:p>
            <a:pPr lvl="0">
              <a:spcBef>
                <a:spcPct val="20000"/>
              </a:spcBef>
            </a:pPr>
            <a:endParaRPr lang="en-US" sz="3600" dirty="0">
              <a:solidFill>
                <a:schemeClr val="tx1">
                  <a:lumMod val="50000"/>
                  <a:lumOff val="50000"/>
                </a:schemeClr>
              </a:solidFill>
              <a:latin typeface="Arial"/>
              <a:cs typeface="Arial"/>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3610" y="1912198"/>
            <a:ext cx="9104391" cy="3898498"/>
          </a:xfrm>
          <a:prstGeom prst="rect">
            <a:avLst/>
          </a:prstGeom>
        </p:spPr>
      </p:pic>
    </p:spTree>
    <p:extLst>
      <p:ext uri="{BB962C8B-B14F-4D97-AF65-F5344CB8AC3E}">
        <p14:creationId xmlns:p14="http://schemas.microsoft.com/office/powerpoint/2010/main" val="92667786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74170" y="330925"/>
            <a:ext cx="11511552" cy="397495"/>
          </a:xfrm>
        </p:spPr>
        <p:txBody>
          <a:bodyPr>
            <a:noAutofit/>
          </a:bodyPr>
          <a:lstStyle/>
          <a:p>
            <a:r>
              <a:rPr lang="en-US" b="1" dirty="0" smtClean="0">
                <a:solidFill>
                  <a:schemeClr val="tx2">
                    <a:lumMod val="75000"/>
                  </a:schemeClr>
                </a:solidFill>
                <a:latin typeface="Arial"/>
                <a:cs typeface="Arial"/>
              </a:rPr>
              <a:t/>
            </a:r>
            <a:br>
              <a:rPr lang="en-US" b="1" dirty="0" smtClean="0">
                <a:solidFill>
                  <a:schemeClr val="tx2">
                    <a:lumMod val="75000"/>
                  </a:schemeClr>
                </a:solidFill>
                <a:latin typeface="Arial"/>
                <a:cs typeface="Arial"/>
              </a:rPr>
            </a:br>
            <a:r>
              <a:rPr lang="en-US" b="1" dirty="0" smtClean="0">
                <a:solidFill>
                  <a:schemeClr val="tx2">
                    <a:lumMod val="75000"/>
                  </a:schemeClr>
                </a:solidFill>
                <a:latin typeface="Arial"/>
                <a:cs typeface="Arial"/>
              </a:rPr>
              <a:t/>
            </a:r>
            <a:br>
              <a:rPr lang="en-US" b="1" dirty="0" smtClean="0">
                <a:solidFill>
                  <a:schemeClr val="tx2">
                    <a:lumMod val="75000"/>
                  </a:schemeClr>
                </a:solidFill>
                <a:latin typeface="Arial"/>
                <a:cs typeface="Arial"/>
              </a:rPr>
            </a:br>
            <a:r>
              <a:rPr lang="en-US" b="1" dirty="0" smtClean="0">
                <a:solidFill>
                  <a:schemeClr val="tx2">
                    <a:lumMod val="75000"/>
                  </a:schemeClr>
                </a:solidFill>
                <a:latin typeface="Arial"/>
                <a:cs typeface="Arial"/>
              </a:rPr>
              <a:t>	</a:t>
            </a:r>
            <a:endParaRPr lang="en-US" b="1" dirty="0">
              <a:solidFill>
                <a:srgbClr val="0080B0"/>
              </a:solidFill>
              <a:latin typeface="Arial"/>
              <a:cs typeface="Arial"/>
            </a:endParaRPr>
          </a:p>
        </p:txBody>
      </p:sp>
      <p:sp>
        <p:nvSpPr>
          <p:cNvPr id="5" name="Subtitle 2"/>
          <p:cNvSpPr txBox="1">
            <a:spLocks/>
          </p:cNvSpPr>
          <p:nvPr/>
        </p:nvSpPr>
        <p:spPr>
          <a:xfrm>
            <a:off x="1906612" y="2530258"/>
            <a:ext cx="8401165" cy="3327883"/>
          </a:xfrm>
          <a:prstGeom prst="rect">
            <a:avLst/>
          </a:prstGeom>
        </p:spPr>
        <p:txBody>
          <a:bodyPr vert="horz" wrap="square" lIns="91440" tIns="45720" rIns="91440" bIns="45720" numCol="2" spcCol="457200" rtlCol="0">
            <a:noAutofit/>
          </a:bodyPr>
          <a:lstStyle/>
          <a:p>
            <a:pPr lvl="0">
              <a:lnSpc>
                <a:spcPct val="150000"/>
              </a:lnSpc>
              <a:spcBef>
                <a:spcPct val="20000"/>
              </a:spcBef>
            </a:pPr>
            <a:endParaRPr lang="en-US" sz="2400" b="1" dirty="0">
              <a:solidFill>
                <a:schemeClr val="tx1">
                  <a:lumMod val="50000"/>
                  <a:lumOff val="50000"/>
                </a:schemeClr>
              </a:solidFill>
              <a:latin typeface="Arial"/>
              <a:cs typeface="Arial"/>
            </a:endParaRPr>
          </a:p>
        </p:txBody>
      </p:sp>
      <p:pic>
        <p:nvPicPr>
          <p:cNvPr id="1042" name="Picture 18" descr="http://c.s-microsoft.com/en-us/CMSImages/PMG_Icon_ToolTip_Rollover_14x14.png?version=3f078a7c-4731-0382-224a-1ee03d2ee97b">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78600" y="-136525"/>
            <a:ext cx="133350" cy="13335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2" name="Table 11"/>
          <p:cNvGraphicFramePr>
            <a:graphicFrameLocks noGrp="1"/>
          </p:cNvGraphicFramePr>
          <p:nvPr>
            <p:extLst>
              <p:ext uri="{D42A27DB-BD31-4B8C-83A1-F6EECF244321}">
                <p14:modId xmlns:p14="http://schemas.microsoft.com/office/powerpoint/2010/main" val="3954527091"/>
              </p:ext>
            </p:extLst>
          </p:nvPr>
        </p:nvGraphicFramePr>
        <p:xfrm>
          <a:off x="0" y="17250"/>
          <a:ext cx="12192000" cy="6338809"/>
        </p:xfrm>
        <a:graphic>
          <a:graphicData uri="http://schemas.openxmlformats.org/drawingml/2006/table">
            <a:tbl>
              <a:tblPr>
                <a:tableStyleId>{5C22544A-7EE6-4342-B048-85BDC9FD1C3A}</a:tableStyleId>
              </a:tblPr>
              <a:tblGrid>
                <a:gridCol w="10329620"/>
                <a:gridCol w="931190"/>
                <a:gridCol w="931190"/>
              </a:tblGrid>
              <a:tr h="655964">
                <a:tc>
                  <a:txBody>
                    <a:bodyPr/>
                    <a:lstStyle/>
                    <a:p>
                      <a:pPr algn="l" fontAlgn="b"/>
                      <a:r>
                        <a:rPr lang="en-US" sz="1200" u="none" strike="noStrike" dirty="0">
                          <a:effectLst/>
                        </a:rPr>
                        <a:t> </a:t>
                      </a:r>
                      <a:r>
                        <a:rPr lang="en-US" sz="3600" b="1" dirty="0" smtClean="0">
                          <a:solidFill>
                            <a:schemeClr val="tx2">
                              <a:lumMod val="75000"/>
                            </a:schemeClr>
                          </a:solidFill>
                          <a:latin typeface="+mj-lt"/>
                          <a:cs typeface="Arial"/>
                        </a:rPr>
                        <a:t>Office 365  E1 &amp; E3</a:t>
                      </a:r>
                      <a:endParaRPr lang="en-US" sz="1200" b="0" i="0" u="none" strike="noStrike" dirty="0">
                        <a:solidFill>
                          <a:srgbClr val="000000"/>
                        </a:solidFill>
                        <a:effectLst/>
                        <a:latin typeface="+mj-lt"/>
                      </a:endParaRPr>
                    </a:p>
                  </a:txBody>
                  <a:tcPr marL="0" marR="0" marT="0" marB="0" anchor="b"/>
                </a:tc>
                <a:tc>
                  <a:txBody>
                    <a:bodyPr/>
                    <a:lstStyle/>
                    <a:p>
                      <a:pPr algn="ctr" fontAlgn="b"/>
                      <a:r>
                        <a:rPr lang="en-US" sz="1200" u="none" strike="noStrike">
                          <a:effectLst/>
                        </a:rPr>
                        <a:t>Office 365 Education E1</a:t>
                      </a:r>
                      <a:endParaRPr lang="en-US" sz="12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200" u="none" strike="noStrike">
                          <a:effectLst/>
                        </a:rPr>
                        <a:t>Office 365 Education E3</a:t>
                      </a:r>
                      <a:endParaRPr lang="en-US" sz="1200" b="1" i="0" u="none" strike="noStrike">
                        <a:solidFill>
                          <a:srgbClr val="000000"/>
                        </a:solidFill>
                        <a:effectLst/>
                        <a:latin typeface="Calibri" panose="020F0502020204030204" pitchFamily="34" charset="0"/>
                      </a:endParaRPr>
                    </a:p>
                  </a:txBody>
                  <a:tcPr marL="0" marR="0" marT="0" marB="0" anchor="b"/>
                </a:tc>
              </a:tr>
              <a:tr h="585335">
                <a:tc>
                  <a:txBody>
                    <a:bodyPr/>
                    <a:lstStyle/>
                    <a:p>
                      <a:pPr algn="l" fontAlgn="b"/>
                      <a:r>
                        <a:rPr lang="en-US" sz="1200" u="none" strike="noStrike" dirty="0" smtClean="0">
                          <a:effectLst/>
                        </a:rPr>
                        <a:t>  Full</a:t>
                      </a:r>
                      <a:r>
                        <a:rPr lang="en-US" sz="1200" u="none" strike="noStrike" dirty="0">
                          <a:effectLst/>
                        </a:rPr>
                        <a:t>, installed Office applications Word, Excel, PowerPoint, Outlook, Publisher, OneNote, </a:t>
                      </a:r>
                      <a:r>
                        <a:rPr lang="en-US" sz="1200" u="none" strike="noStrike" dirty="0" smtClean="0">
                          <a:effectLst/>
                        </a:rPr>
                        <a:t> Access</a:t>
                      </a:r>
                      <a:r>
                        <a:rPr lang="en-US" sz="1200" u="none" strike="noStrike" dirty="0">
                          <a:effectLst/>
                        </a:rPr>
                        <a:t>, and Skype for Business on up to 5 PCs or Macs </a:t>
                      </a:r>
                      <a:endParaRPr lang="en-US" sz="12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200" b="0" i="0" u="none" strike="noStrike" dirty="0" smtClean="0">
                          <a:solidFill>
                            <a:srgbClr val="000000"/>
                          </a:solidFill>
                          <a:effectLst/>
                          <a:latin typeface="Calibri" panose="020F0502020204030204" pitchFamily="34" charset="0"/>
                        </a:rPr>
                        <a:t>X</a:t>
                      </a:r>
                    </a:p>
                  </a:txBody>
                  <a:tcPr marL="0" marR="0" marT="0" marB="0" anchor="b"/>
                </a:tc>
                <a:tc>
                  <a:txBody>
                    <a:bodyPr/>
                    <a:lstStyle/>
                    <a:p>
                      <a:pPr algn="ctr" fontAlgn="b"/>
                      <a:r>
                        <a:rPr lang="en-US" sz="1200" b="0" i="0" u="none" strike="noStrike" dirty="0" smtClean="0">
                          <a:solidFill>
                            <a:srgbClr val="000000"/>
                          </a:solidFill>
                          <a:effectLst/>
                          <a:latin typeface="Calibri" panose="020F0502020204030204" pitchFamily="34" charset="0"/>
                        </a:rPr>
                        <a:t>X</a:t>
                      </a:r>
                    </a:p>
                  </a:txBody>
                  <a:tcPr marL="0" marR="0" marT="0" marB="0" anchor="b"/>
                </a:tc>
              </a:tr>
              <a:tr h="439001">
                <a:tc>
                  <a:txBody>
                    <a:bodyPr/>
                    <a:lstStyle/>
                    <a:p>
                      <a:pPr algn="l" fontAlgn="b"/>
                      <a:r>
                        <a:rPr lang="en-US" sz="1200" u="none" strike="noStrike" dirty="0" smtClean="0">
                          <a:effectLst/>
                        </a:rPr>
                        <a:t>  Office </a:t>
                      </a:r>
                      <a:r>
                        <a:rPr lang="en-US" sz="1200" u="none" strike="noStrike" dirty="0">
                          <a:effectLst/>
                        </a:rPr>
                        <a:t>on tablets and phones for the full, installed Office experience on up to 5 tablets and 5 </a:t>
                      </a:r>
                      <a:r>
                        <a:rPr lang="en-US" sz="1200" u="none" strike="noStrike" dirty="0" smtClean="0">
                          <a:effectLst/>
                        </a:rPr>
                        <a:t>p hones </a:t>
                      </a:r>
                      <a:endParaRPr lang="en-US" sz="12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200" b="0" i="0" u="none" strike="noStrike" dirty="0" smtClean="0">
                          <a:solidFill>
                            <a:srgbClr val="000000"/>
                          </a:solidFill>
                          <a:effectLst/>
                          <a:latin typeface="Calibri" panose="020F0502020204030204" pitchFamily="34" charset="0"/>
                        </a:rPr>
                        <a:t>X</a:t>
                      </a:r>
                    </a:p>
                  </a:txBody>
                  <a:tcPr marL="0" marR="0" marT="0" marB="0" anchor="b"/>
                </a:tc>
                <a:tc>
                  <a:txBody>
                    <a:bodyPr/>
                    <a:lstStyle/>
                    <a:p>
                      <a:pPr algn="ctr" fontAlgn="b"/>
                      <a:r>
                        <a:rPr lang="en-US" sz="1200" b="0" i="0" u="none" strike="noStrike" dirty="0" smtClean="0">
                          <a:solidFill>
                            <a:srgbClr val="000000"/>
                          </a:solidFill>
                          <a:effectLst/>
                          <a:latin typeface="Calibri" panose="020F0502020204030204" pitchFamily="34" charset="0"/>
                        </a:rPr>
                        <a:t>X</a:t>
                      </a:r>
                    </a:p>
                  </a:txBody>
                  <a:tcPr marL="0" marR="0" marT="0" marB="0" anchor="b"/>
                </a:tc>
              </a:tr>
              <a:tr h="292668">
                <a:tc>
                  <a:txBody>
                    <a:bodyPr/>
                    <a:lstStyle/>
                    <a:p>
                      <a:pPr algn="l" fontAlgn="b"/>
                      <a:r>
                        <a:rPr lang="en-US" sz="1200" u="none" strike="noStrike" dirty="0" smtClean="0">
                          <a:effectLst/>
                        </a:rPr>
                        <a:t>  Online </a:t>
                      </a:r>
                      <a:r>
                        <a:rPr lang="en-US" sz="1200" u="none" strike="noStrike" dirty="0">
                          <a:effectLst/>
                        </a:rPr>
                        <a:t>versions of Office including Word, Excel, PowerPoint, and more</a:t>
                      </a:r>
                      <a:endParaRPr lang="en-US" sz="1200" b="1"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200" b="0" i="0" u="none" strike="noStrike" dirty="0" smtClean="0">
                          <a:solidFill>
                            <a:srgbClr val="000000"/>
                          </a:solidFill>
                          <a:effectLst/>
                          <a:latin typeface="Calibri" panose="020F0502020204030204" pitchFamily="34" charset="0"/>
                        </a:rPr>
                        <a:t>X</a:t>
                      </a:r>
                    </a:p>
                  </a:txBody>
                  <a:tcPr marL="0" marR="0" marT="0" marB="0" anchor="b"/>
                </a:tc>
                <a:tc>
                  <a:txBody>
                    <a:bodyPr/>
                    <a:lstStyle/>
                    <a:p>
                      <a:pPr algn="ctr" fontAlgn="b"/>
                      <a:r>
                        <a:rPr lang="en-US" sz="1200" b="0" i="0" u="none" strike="noStrike" dirty="0" smtClean="0">
                          <a:solidFill>
                            <a:srgbClr val="000000"/>
                          </a:solidFill>
                          <a:effectLst/>
                          <a:latin typeface="Calibri" panose="020F0502020204030204" pitchFamily="34" charset="0"/>
                        </a:rPr>
                        <a:t>X</a:t>
                      </a:r>
                    </a:p>
                  </a:txBody>
                  <a:tcPr marL="0" marR="0" marT="0" marB="0" anchor="b"/>
                </a:tc>
              </a:tr>
              <a:tr h="292668">
                <a:tc>
                  <a:txBody>
                    <a:bodyPr/>
                    <a:lstStyle/>
                    <a:p>
                      <a:pPr algn="l" fontAlgn="b"/>
                      <a:r>
                        <a:rPr lang="en-US" sz="1200" u="none" strike="noStrike" dirty="0" smtClean="0">
                          <a:effectLst/>
                        </a:rPr>
                        <a:t>  File </a:t>
                      </a:r>
                      <a:r>
                        <a:rPr lang="en-US" sz="1200" u="none" strike="noStrike" dirty="0">
                          <a:effectLst/>
                        </a:rPr>
                        <a:t>storage and sharing with 1 TB storage/user </a:t>
                      </a:r>
                      <a:endParaRPr lang="en-US" sz="12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200" b="0" i="0" u="none" strike="noStrike" dirty="0" smtClean="0">
                          <a:solidFill>
                            <a:srgbClr val="000000"/>
                          </a:solidFill>
                          <a:effectLst/>
                          <a:latin typeface="Calibri" panose="020F0502020204030204" pitchFamily="34" charset="0"/>
                        </a:rPr>
                        <a:t>X</a:t>
                      </a:r>
                    </a:p>
                  </a:txBody>
                  <a:tcPr marL="0" marR="0" marT="0" marB="0" anchor="b"/>
                </a:tc>
                <a:tc>
                  <a:txBody>
                    <a:bodyPr/>
                    <a:lstStyle/>
                    <a:p>
                      <a:pPr algn="ctr" fontAlgn="b"/>
                      <a:r>
                        <a:rPr lang="en-US" sz="1200" b="0" i="0" u="none" strike="noStrike" dirty="0" smtClean="0">
                          <a:solidFill>
                            <a:srgbClr val="000000"/>
                          </a:solidFill>
                          <a:effectLst/>
                          <a:latin typeface="Calibri" panose="020F0502020204030204" pitchFamily="34" charset="0"/>
                        </a:rPr>
                        <a:t>X</a:t>
                      </a:r>
                    </a:p>
                  </a:txBody>
                  <a:tcPr marL="0" marR="0" marT="0" marB="0" anchor="b"/>
                </a:tc>
              </a:tr>
              <a:tr h="292668">
                <a:tc>
                  <a:txBody>
                    <a:bodyPr/>
                    <a:lstStyle/>
                    <a:p>
                      <a:pPr algn="l" fontAlgn="b"/>
                      <a:r>
                        <a:rPr lang="en-US" sz="1200" u="none" strike="noStrike" dirty="0" smtClean="0">
                          <a:effectLst/>
                        </a:rPr>
                        <a:t>  Business-class </a:t>
                      </a:r>
                      <a:r>
                        <a:rPr lang="en-US" sz="1200" u="none" strike="noStrike" dirty="0">
                          <a:effectLst/>
                        </a:rPr>
                        <a:t>email, calendar, and contacts with a 50 GB inbox </a:t>
                      </a:r>
                      <a:endParaRPr lang="en-US" sz="12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200" b="0" i="0" u="none" strike="noStrike" dirty="0" smtClean="0">
                          <a:solidFill>
                            <a:srgbClr val="000000"/>
                          </a:solidFill>
                          <a:effectLst/>
                          <a:latin typeface="Calibri" panose="020F0502020204030204" pitchFamily="34" charset="0"/>
                        </a:rPr>
                        <a:t>X</a:t>
                      </a:r>
                    </a:p>
                  </a:txBody>
                  <a:tcPr marL="0" marR="0" marT="0" marB="0" anchor="b"/>
                </a:tc>
                <a:tc>
                  <a:txBody>
                    <a:bodyPr/>
                    <a:lstStyle/>
                    <a:p>
                      <a:pPr algn="ctr" fontAlgn="b"/>
                      <a:r>
                        <a:rPr lang="en-US" sz="1200" b="0" i="0" u="none" strike="noStrike" dirty="0" smtClean="0">
                          <a:solidFill>
                            <a:srgbClr val="000000"/>
                          </a:solidFill>
                          <a:effectLst/>
                          <a:latin typeface="Calibri" panose="020F0502020204030204" pitchFamily="34" charset="0"/>
                        </a:rPr>
                        <a:t>X</a:t>
                      </a:r>
                    </a:p>
                  </a:txBody>
                  <a:tcPr marL="0" marR="0" marT="0" marB="0" anchor="b"/>
                </a:tc>
              </a:tr>
              <a:tr h="439001">
                <a:tc>
                  <a:txBody>
                    <a:bodyPr/>
                    <a:lstStyle/>
                    <a:p>
                      <a:pPr algn="l" fontAlgn="b"/>
                      <a:r>
                        <a:rPr lang="en-US" sz="1200" u="none" strike="noStrike" dirty="0" smtClean="0">
                          <a:effectLst/>
                        </a:rPr>
                        <a:t>  Unlimited </a:t>
                      </a:r>
                      <a:r>
                        <a:rPr lang="en-US" sz="1200" u="none" strike="noStrike" dirty="0">
                          <a:effectLst/>
                        </a:rPr>
                        <a:t>online meetings, IM, and HD video conferencing. Includes the Skype for Business app </a:t>
                      </a:r>
                      <a:endParaRPr lang="en-US" sz="12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200" b="0" i="0" u="none" strike="noStrike" dirty="0" smtClean="0">
                          <a:solidFill>
                            <a:srgbClr val="000000"/>
                          </a:solidFill>
                          <a:effectLst/>
                          <a:latin typeface="Calibri" panose="020F0502020204030204" pitchFamily="34" charset="0"/>
                        </a:rPr>
                        <a:t>X</a:t>
                      </a:r>
                    </a:p>
                  </a:txBody>
                  <a:tcPr marL="0" marR="0" marT="0" marB="0" anchor="b"/>
                </a:tc>
                <a:tc>
                  <a:txBody>
                    <a:bodyPr/>
                    <a:lstStyle/>
                    <a:p>
                      <a:pPr algn="ctr" fontAlgn="b"/>
                      <a:r>
                        <a:rPr lang="en-US" sz="1200" b="0" i="0" u="none" strike="noStrike" dirty="0" smtClean="0">
                          <a:solidFill>
                            <a:srgbClr val="000000"/>
                          </a:solidFill>
                          <a:effectLst/>
                          <a:latin typeface="Calibri" panose="020F0502020204030204" pitchFamily="34" charset="0"/>
                        </a:rPr>
                        <a:t>X</a:t>
                      </a:r>
                    </a:p>
                  </a:txBody>
                  <a:tcPr marL="0" marR="0" marT="0" marB="0" anchor="b"/>
                </a:tc>
              </a:tr>
              <a:tr h="292668">
                <a:tc>
                  <a:txBody>
                    <a:bodyPr/>
                    <a:lstStyle/>
                    <a:p>
                      <a:pPr algn="l" fontAlgn="b"/>
                      <a:r>
                        <a:rPr lang="en-US" sz="1200" u="none" strike="noStrike" dirty="0" smtClean="0">
                          <a:effectLst/>
                        </a:rPr>
                        <a:t>I  Intranet </a:t>
                      </a:r>
                      <a:r>
                        <a:rPr lang="en-US" sz="1200" u="none" strike="noStrike" dirty="0">
                          <a:effectLst/>
                        </a:rPr>
                        <a:t>site for your teams with customizable security settings</a:t>
                      </a:r>
                      <a:endParaRPr lang="en-US" sz="1200" b="1"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200" b="0" i="0" u="none" strike="noStrike" dirty="0" smtClean="0">
                          <a:solidFill>
                            <a:srgbClr val="000000"/>
                          </a:solidFill>
                          <a:effectLst/>
                          <a:latin typeface="Calibri" panose="020F0502020204030204" pitchFamily="34" charset="0"/>
                        </a:rPr>
                        <a:t>X</a:t>
                      </a:r>
                    </a:p>
                  </a:txBody>
                  <a:tcPr marL="0" marR="0" marT="0" marB="0" anchor="b"/>
                </a:tc>
                <a:tc>
                  <a:txBody>
                    <a:bodyPr/>
                    <a:lstStyle/>
                    <a:p>
                      <a:pPr algn="ctr" fontAlgn="b"/>
                      <a:r>
                        <a:rPr lang="en-US" sz="1200" b="0" i="0" u="none" strike="noStrike" dirty="0" smtClean="0">
                          <a:solidFill>
                            <a:srgbClr val="000000"/>
                          </a:solidFill>
                          <a:effectLst/>
                          <a:latin typeface="Calibri" panose="020F0502020204030204" pitchFamily="34" charset="0"/>
                        </a:rPr>
                        <a:t>X</a:t>
                      </a:r>
                    </a:p>
                  </a:txBody>
                  <a:tcPr marL="0" marR="0" marT="0" marB="0" anchor="b"/>
                </a:tc>
              </a:tr>
              <a:tr h="439001">
                <a:tc>
                  <a:txBody>
                    <a:bodyPr/>
                    <a:lstStyle/>
                    <a:p>
                      <a:pPr algn="l" fontAlgn="b"/>
                      <a:r>
                        <a:rPr lang="en-US" sz="1200" u="none" strike="noStrike" dirty="0" smtClean="0">
                          <a:effectLst/>
                        </a:rPr>
                        <a:t>  Corporate </a:t>
                      </a:r>
                      <a:r>
                        <a:rPr lang="en-US" sz="1200" u="none" strike="noStrike" dirty="0">
                          <a:effectLst/>
                        </a:rPr>
                        <a:t>social network to help employees collaborate across departments and locations</a:t>
                      </a:r>
                      <a:endParaRPr lang="en-US" sz="1200" b="1"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200" b="0" i="0" u="none" strike="noStrike" dirty="0" smtClean="0">
                          <a:solidFill>
                            <a:srgbClr val="000000"/>
                          </a:solidFill>
                          <a:effectLst/>
                          <a:latin typeface="Calibri" panose="020F0502020204030204" pitchFamily="34" charset="0"/>
                        </a:rPr>
                        <a:t>X</a:t>
                      </a:r>
                    </a:p>
                  </a:txBody>
                  <a:tcPr marL="0" marR="0" marT="0" marB="0" anchor="b"/>
                </a:tc>
                <a:tc>
                  <a:txBody>
                    <a:bodyPr/>
                    <a:lstStyle/>
                    <a:p>
                      <a:pPr algn="ctr" fontAlgn="b"/>
                      <a:r>
                        <a:rPr lang="en-US" sz="1200" b="0" i="0" u="none" strike="noStrike" dirty="0" smtClean="0">
                          <a:solidFill>
                            <a:srgbClr val="000000"/>
                          </a:solidFill>
                          <a:effectLst/>
                          <a:latin typeface="Calibri" panose="020F0502020204030204" pitchFamily="34" charset="0"/>
                        </a:rPr>
                        <a:t>X</a:t>
                      </a:r>
                    </a:p>
                  </a:txBody>
                  <a:tcPr marL="0" marR="0" marT="0" marB="0" anchor="b"/>
                </a:tc>
              </a:tr>
              <a:tr h="292668">
                <a:tc>
                  <a:txBody>
                    <a:bodyPr/>
                    <a:lstStyle/>
                    <a:p>
                      <a:pPr algn="l" fontAlgn="b"/>
                      <a:r>
                        <a:rPr lang="en-US" sz="1200" u="none" strike="noStrike" dirty="0" smtClean="0">
                          <a:effectLst/>
                        </a:rPr>
                        <a:t>  Personalized </a:t>
                      </a:r>
                      <a:r>
                        <a:rPr lang="en-US" sz="1200" u="none" strike="noStrike" dirty="0">
                          <a:effectLst/>
                        </a:rPr>
                        <a:t>search and discovery across Office 365 using the Office Graph </a:t>
                      </a:r>
                      <a:endParaRPr lang="en-US" sz="12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200" b="0" i="0" u="none" strike="noStrike" dirty="0" smtClean="0">
                          <a:solidFill>
                            <a:srgbClr val="000000"/>
                          </a:solidFill>
                          <a:effectLst/>
                          <a:latin typeface="Calibri" panose="020F0502020204030204" pitchFamily="34" charset="0"/>
                        </a:rPr>
                        <a:t>X</a:t>
                      </a:r>
                    </a:p>
                  </a:txBody>
                  <a:tcPr marL="0" marR="0" marT="0" marB="0" anchor="b"/>
                </a:tc>
                <a:tc>
                  <a:txBody>
                    <a:bodyPr/>
                    <a:lstStyle/>
                    <a:p>
                      <a:pPr algn="ctr" fontAlgn="b"/>
                      <a:r>
                        <a:rPr lang="en-US" sz="1200" b="0" i="0" u="none" strike="noStrike" dirty="0" smtClean="0">
                          <a:solidFill>
                            <a:srgbClr val="000000"/>
                          </a:solidFill>
                          <a:effectLst/>
                          <a:latin typeface="Calibri" panose="020F0502020204030204" pitchFamily="34" charset="0"/>
                        </a:rPr>
                        <a:t>X</a:t>
                      </a:r>
                    </a:p>
                  </a:txBody>
                  <a:tcPr marL="0" marR="0" marT="0" marB="0" anchor="b"/>
                </a:tc>
              </a:tr>
              <a:tr h="439001">
                <a:tc>
                  <a:txBody>
                    <a:bodyPr/>
                    <a:lstStyle/>
                    <a:p>
                      <a:pPr algn="l" fontAlgn="b"/>
                      <a:r>
                        <a:rPr lang="en-US" sz="1200" u="none" strike="noStrike" dirty="0" smtClean="0">
                          <a:effectLst/>
                        </a:rPr>
                        <a:t>  Corporate </a:t>
                      </a:r>
                      <a:r>
                        <a:rPr lang="en-US" sz="1200" u="none" strike="noStrike" dirty="0">
                          <a:effectLst/>
                        </a:rPr>
                        <a:t>video portal for uploading and sharing your corporate videos across the company </a:t>
                      </a:r>
                      <a:endParaRPr lang="en-US" sz="12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200" b="0" i="0" u="none" strike="noStrike" dirty="0" smtClean="0">
                          <a:solidFill>
                            <a:srgbClr val="000000"/>
                          </a:solidFill>
                          <a:effectLst/>
                          <a:latin typeface="Calibri" panose="020F0502020204030204" pitchFamily="34" charset="0"/>
                        </a:rPr>
                        <a:t>X</a:t>
                      </a:r>
                    </a:p>
                  </a:txBody>
                  <a:tcPr marL="0" marR="0" marT="0" marB="0" anchor="b"/>
                </a:tc>
                <a:tc>
                  <a:txBody>
                    <a:bodyPr/>
                    <a:lstStyle/>
                    <a:p>
                      <a:pPr algn="ctr" fontAlgn="b"/>
                      <a:r>
                        <a:rPr lang="en-US" sz="1200" b="0" i="0" u="none" strike="noStrike" dirty="0" smtClean="0">
                          <a:solidFill>
                            <a:srgbClr val="000000"/>
                          </a:solidFill>
                          <a:effectLst/>
                          <a:latin typeface="Calibri" panose="020F0502020204030204" pitchFamily="34" charset="0"/>
                        </a:rPr>
                        <a:t>X</a:t>
                      </a:r>
                    </a:p>
                  </a:txBody>
                  <a:tcPr marL="0" marR="0" marT="0" marB="0" anchor="b"/>
                </a:tc>
              </a:tr>
              <a:tr h="439001">
                <a:tc>
                  <a:txBody>
                    <a:bodyPr/>
                    <a:lstStyle/>
                    <a:p>
                      <a:pPr algn="l" fontAlgn="b"/>
                      <a:r>
                        <a:rPr lang="en-US" sz="1800" b="1" u="none" strike="noStrike" dirty="0" smtClean="0">
                          <a:effectLst/>
                        </a:rPr>
                        <a:t> Office 365 Compliance Center includes Data Loss Prevention</a:t>
                      </a:r>
                      <a:endParaRPr lang="en-US" sz="1800" b="1"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200" u="none" strike="noStrike" dirty="0">
                          <a:effectLst/>
                        </a:rPr>
                        <a:t> </a:t>
                      </a:r>
                      <a:endParaRPr lang="en-US" sz="1200" b="0" i="0" u="none" strike="noStrike" dirty="0">
                        <a:solidFill>
                          <a:srgbClr val="000000"/>
                        </a:solidFill>
                        <a:effectLst/>
                        <a:latin typeface="Calibri" panose="020F0502020204030204" pitchFamily="34" charset="0"/>
                      </a:endParaRPr>
                    </a:p>
                  </a:txBody>
                  <a:tcPr marL="0" marR="0" marT="0" marB="0" anchor="b"/>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1200" b="1" i="0" u="none" strike="noStrike" dirty="0" smtClean="0">
                          <a:solidFill>
                            <a:srgbClr val="000000"/>
                          </a:solidFill>
                          <a:effectLst/>
                          <a:latin typeface="Calibri" panose="020F0502020204030204" pitchFamily="34" charset="0"/>
                        </a:rPr>
                        <a:t>X</a:t>
                      </a:r>
                    </a:p>
                  </a:txBody>
                  <a:tcPr marL="0" marR="0" marT="0" marB="0" anchor="b"/>
                </a:tc>
              </a:tr>
              <a:tr h="552731">
                <a:tc>
                  <a:txBody>
                    <a:bodyPr/>
                    <a:lstStyle/>
                    <a:p>
                      <a:pPr algn="l" fontAlgn="b"/>
                      <a:r>
                        <a:rPr lang="en-US" sz="1800" b="1" u="none" strike="noStrike" dirty="0" smtClean="0">
                          <a:effectLst/>
                        </a:rPr>
                        <a:t> In-Place Hold, Email Archive, eDiscovery Center Tools to support compliance</a:t>
                      </a:r>
                      <a:endParaRPr lang="en-US" sz="1800" b="1"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200" u="none" strike="noStrike" dirty="0">
                          <a:effectLst/>
                        </a:rPr>
                        <a:t> </a:t>
                      </a:r>
                      <a:endParaRPr lang="en-US" sz="1200" b="0" i="0" u="none" strike="noStrike" dirty="0">
                        <a:solidFill>
                          <a:srgbClr val="000000"/>
                        </a:solidFill>
                        <a:effectLst/>
                        <a:latin typeface="Calibri" panose="020F0502020204030204" pitchFamily="34" charset="0"/>
                      </a:endParaRPr>
                    </a:p>
                  </a:txBody>
                  <a:tcPr marL="0" marR="0" marT="0" marB="0" anchor="b"/>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1200" b="1" i="0" u="none" strike="noStrike" dirty="0" smtClean="0">
                          <a:solidFill>
                            <a:srgbClr val="000000"/>
                          </a:solidFill>
                          <a:effectLst/>
                          <a:latin typeface="Calibri" panose="020F0502020204030204" pitchFamily="34" charset="0"/>
                        </a:rPr>
                        <a:t>X</a:t>
                      </a:r>
                    </a:p>
                    <a:p>
                      <a:pPr algn="ctr" fontAlgn="b"/>
                      <a:endParaRPr lang="en-US" sz="1200" b="1" i="0" u="none" strike="noStrike" dirty="0">
                        <a:solidFill>
                          <a:srgbClr val="000000"/>
                        </a:solidFill>
                        <a:effectLst/>
                        <a:latin typeface="Calibri" panose="020F0502020204030204" pitchFamily="34" charset="0"/>
                      </a:endParaRPr>
                    </a:p>
                  </a:txBody>
                  <a:tcPr marL="0" marR="0" marT="0" marB="0" anchor="b"/>
                </a:tc>
              </a:tr>
              <a:tr h="443217">
                <a:tc>
                  <a:txBody>
                    <a:bodyPr/>
                    <a:lstStyle/>
                    <a:p>
                      <a:pPr algn="l" fontAlgn="b"/>
                      <a:r>
                        <a:rPr lang="en-US" sz="1800" b="1" i="0" u="none" strike="noStrike" dirty="0" smtClean="0">
                          <a:solidFill>
                            <a:srgbClr val="000000"/>
                          </a:solidFill>
                          <a:effectLst/>
                          <a:latin typeface="Calibri" panose="020F0502020204030204" pitchFamily="34" charset="0"/>
                        </a:rPr>
                        <a:t> Office</a:t>
                      </a:r>
                      <a:r>
                        <a:rPr lang="en-US" sz="1800" b="1" i="0" u="none" strike="noStrike" baseline="0" dirty="0" smtClean="0">
                          <a:solidFill>
                            <a:srgbClr val="000000"/>
                          </a:solidFill>
                          <a:effectLst/>
                          <a:latin typeface="Calibri" panose="020F0502020204030204" pitchFamily="34" charset="0"/>
                        </a:rPr>
                        <a:t> Message Encryption, Azure Rights Management Services</a:t>
                      </a:r>
                      <a:endParaRPr lang="en-US" sz="1800" b="1"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200" u="none" strike="noStrike" dirty="0">
                          <a:effectLst/>
                        </a:rPr>
                        <a:t> </a:t>
                      </a:r>
                      <a:endParaRPr lang="en-US" sz="1200" b="0" i="0" u="none" strike="noStrike" dirty="0">
                        <a:solidFill>
                          <a:srgbClr val="000000"/>
                        </a:solidFill>
                        <a:effectLst/>
                        <a:latin typeface="Calibri" panose="020F0502020204030204" pitchFamily="34" charset="0"/>
                      </a:endParaRPr>
                    </a:p>
                  </a:txBody>
                  <a:tcPr marL="0" marR="0" marT="0" marB="0" anchor="b"/>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1200" b="1" i="0" u="none" strike="noStrike" dirty="0" smtClean="0">
                          <a:solidFill>
                            <a:srgbClr val="000000"/>
                          </a:solidFill>
                          <a:effectLst/>
                          <a:latin typeface="Calibri" panose="020F0502020204030204" pitchFamily="34" charset="0"/>
                        </a:rPr>
                        <a:t>X</a:t>
                      </a:r>
                    </a:p>
                    <a:p>
                      <a:pPr algn="ctr" fontAlgn="b"/>
                      <a:endParaRPr lang="en-US" sz="1200" b="1" i="0" u="none" strike="noStrike" dirty="0">
                        <a:solidFill>
                          <a:srgbClr val="000000"/>
                        </a:solidFill>
                        <a:effectLst/>
                        <a:latin typeface="Calibri" panose="020F0502020204030204" pitchFamily="34" charset="0"/>
                      </a:endParaRPr>
                    </a:p>
                  </a:txBody>
                  <a:tcPr marL="0" marR="0" marT="0" marB="0" anchor="b"/>
                </a:tc>
              </a:tr>
              <a:tr h="443217">
                <a:tc>
                  <a:txBody>
                    <a:bodyPr/>
                    <a:lstStyle/>
                    <a:p>
                      <a:pPr algn="l" fontAlgn="b"/>
                      <a:r>
                        <a:rPr lang="en-US" sz="1800" b="1" u="none" strike="noStrike" dirty="0" smtClean="0">
                          <a:effectLst/>
                        </a:rPr>
                        <a:t> Voicemail </a:t>
                      </a:r>
                      <a:r>
                        <a:rPr lang="en-US" sz="1800" b="1" u="none" strike="noStrike" dirty="0">
                          <a:effectLst/>
                        </a:rPr>
                        <a:t>Hosted voicemail support with auto attendant capabilities</a:t>
                      </a:r>
                      <a:endParaRPr lang="en-US" sz="1800" b="1"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200" u="none" strike="noStrike" dirty="0">
                          <a:effectLst/>
                        </a:rPr>
                        <a:t> </a:t>
                      </a:r>
                      <a:endParaRPr lang="en-US" sz="1200" b="0" i="0" u="none" strike="noStrike" dirty="0">
                        <a:solidFill>
                          <a:srgbClr val="000000"/>
                        </a:solidFill>
                        <a:effectLst/>
                        <a:latin typeface="Calibri" panose="020F0502020204030204" pitchFamily="34" charset="0"/>
                      </a:endParaRPr>
                    </a:p>
                  </a:txBody>
                  <a:tcPr marL="0" marR="0" marT="0" marB="0" anchor="b"/>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1200" b="1" i="0" u="none" strike="noStrike" dirty="0" smtClean="0">
                          <a:solidFill>
                            <a:srgbClr val="000000"/>
                          </a:solidFill>
                          <a:effectLst/>
                          <a:latin typeface="Calibri" panose="020F0502020204030204" pitchFamily="34" charset="0"/>
                        </a:rPr>
                        <a:t>X</a:t>
                      </a:r>
                    </a:p>
                    <a:p>
                      <a:pPr algn="ctr" fontAlgn="b"/>
                      <a:endParaRPr lang="en-US" sz="1200" b="1" i="0" u="none" strike="noStrike" dirty="0">
                        <a:solidFill>
                          <a:srgbClr val="000000"/>
                        </a:solidFill>
                        <a:effectLst/>
                        <a:latin typeface="Calibri" panose="020F0502020204030204" pitchFamily="34" charset="0"/>
                      </a:endParaRPr>
                    </a:p>
                  </a:txBody>
                  <a:tcPr marL="0" marR="0" marT="0" marB="0" anchor="b"/>
                </a:tc>
              </a:tr>
            </a:tbl>
          </a:graphicData>
        </a:graphic>
      </p:graphicFrame>
    </p:spTree>
    <p:extLst>
      <p:ext uri="{BB962C8B-B14F-4D97-AF65-F5344CB8AC3E}">
        <p14:creationId xmlns:p14="http://schemas.microsoft.com/office/powerpoint/2010/main" val="218314165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154375" y="55128"/>
            <a:ext cx="10051889" cy="1049335"/>
          </a:xfrm>
        </p:spPr>
        <p:txBody>
          <a:bodyPr/>
          <a:lstStyle/>
          <a:p>
            <a:r>
              <a:rPr lang="en-US" dirty="0" smtClean="0"/>
              <a:t>The Office 365 ProPlus Benefit</a:t>
            </a:r>
            <a:endParaRPr lang="en-US" dirty="0"/>
          </a:p>
        </p:txBody>
      </p:sp>
      <p:sp>
        <p:nvSpPr>
          <p:cNvPr id="3" name="Slide Number Placeholder 2"/>
          <p:cNvSpPr>
            <a:spLocks noGrp="1"/>
          </p:cNvSpPr>
          <p:nvPr>
            <p:ph type="sldNum" sz="quarter" idx="12"/>
          </p:nvPr>
        </p:nvSpPr>
        <p:spPr/>
        <p:txBody>
          <a:bodyPr/>
          <a:lstStyle/>
          <a:p>
            <a:fld id="{77A80767-0168-4202-AF54-9FDB461E3B29}" type="slidenum">
              <a:rPr lang="en-US" smtClean="0">
                <a:gradFill>
                  <a:gsLst>
                    <a:gs pos="5000">
                      <a:srgbClr val="505050"/>
                    </a:gs>
                    <a:gs pos="31000">
                      <a:srgbClr val="505050"/>
                    </a:gs>
                  </a:gsLst>
                  <a:lin ang="5400000" scaled="0"/>
                </a:gradFill>
              </a:rPr>
              <a:pPr/>
              <a:t>8</a:t>
            </a:fld>
            <a:endParaRPr lang="en-US" dirty="0">
              <a:gradFill>
                <a:gsLst>
                  <a:gs pos="5000">
                    <a:srgbClr val="505050"/>
                  </a:gs>
                  <a:gs pos="31000">
                    <a:srgbClr val="505050"/>
                  </a:gs>
                </a:gsLst>
                <a:lin ang="5400000" scaled="0"/>
              </a:gradFill>
            </a:endParaRPr>
          </a:p>
        </p:txBody>
      </p:sp>
      <p:cxnSp>
        <p:nvCxnSpPr>
          <p:cNvPr id="9" name="Straight Connector 8" hidden="1"/>
          <p:cNvCxnSpPr/>
          <p:nvPr/>
        </p:nvCxnSpPr>
        <p:spPr>
          <a:xfrm>
            <a:off x="802630" y="5284950"/>
            <a:ext cx="6652892" cy="0"/>
          </a:xfrm>
          <a:prstGeom prst="line">
            <a:avLst/>
          </a:prstGeom>
          <a:ln w="12700">
            <a:solidFill>
              <a:schemeClr val="bg2">
                <a:lumMod val="1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1154375" y="1104463"/>
            <a:ext cx="10324263" cy="5148073"/>
            <a:chOff x="2293715" y="1439019"/>
            <a:chExt cx="8338360" cy="4878654"/>
          </a:xfrm>
        </p:grpSpPr>
        <p:sp>
          <p:nvSpPr>
            <p:cNvPr id="10" name="Rectangle 9"/>
            <p:cNvSpPr/>
            <p:nvPr/>
          </p:nvSpPr>
          <p:spPr>
            <a:xfrm>
              <a:off x="2293715" y="1439019"/>
              <a:ext cx="8093371" cy="4878654"/>
            </a:xfrm>
            <a:prstGeom prst="rect">
              <a:avLst/>
            </a:prstGeom>
            <a:solidFill>
              <a:srgbClr val="E13E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601"/>
              <a:endParaRPr lang="en-US" sz="1400">
                <a:solidFill>
                  <a:srgbClr val="FFFFFF"/>
                </a:solidFill>
              </a:endParaRPr>
            </a:p>
          </p:txBody>
        </p:sp>
        <p:sp>
          <p:nvSpPr>
            <p:cNvPr id="24" name="Rectangle 23"/>
            <p:cNvSpPr/>
            <p:nvPr/>
          </p:nvSpPr>
          <p:spPr bwMode="auto">
            <a:xfrm>
              <a:off x="6988408" y="1615554"/>
              <a:ext cx="3193631" cy="4579241"/>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08" tIns="45708" rIns="45708" bIns="45708" numCol="1" spcCol="0" rtlCol="0" fromWordArt="0" anchor="ctr" anchorCtr="0" forceAA="0" compatLnSpc="1">
              <a:prstTxWarp prst="textNoShape">
                <a:avLst/>
              </a:prstTxWarp>
              <a:noAutofit/>
            </a:bodyPr>
            <a:lstStyle/>
            <a:p>
              <a:pPr algn="ctr" defTabSz="913825" fontAlgn="base">
                <a:spcBef>
                  <a:spcPct val="0"/>
                </a:spcBef>
                <a:spcAft>
                  <a:spcPct val="0"/>
                </a:spcAft>
              </a:pPr>
              <a:endParaRPr lang="en-US" sz="2199" dirty="0">
                <a:gradFill>
                  <a:gsLst>
                    <a:gs pos="0">
                      <a:srgbClr val="FFFFFF"/>
                    </a:gs>
                    <a:gs pos="100000">
                      <a:srgbClr val="FFFFFF"/>
                    </a:gs>
                  </a:gsLst>
                  <a:lin ang="5400000" scaled="0"/>
                </a:gradFill>
                <a:ea typeface="Segoe UI" pitchFamily="34" charset="0"/>
                <a:cs typeface="Segoe UI" pitchFamily="34" charset="0"/>
              </a:endParaRPr>
            </a:p>
          </p:txBody>
        </p:sp>
        <p:sp>
          <p:nvSpPr>
            <p:cNvPr id="23" name="Rectangle 22"/>
            <p:cNvSpPr/>
            <p:nvPr/>
          </p:nvSpPr>
          <p:spPr bwMode="auto">
            <a:xfrm>
              <a:off x="2438707" y="1615555"/>
              <a:ext cx="3171848" cy="4579239"/>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08" tIns="45708" rIns="45708" bIns="45708" numCol="1" spcCol="0" rtlCol="0" fromWordArt="0" anchor="ctr" anchorCtr="0" forceAA="0" compatLnSpc="1">
              <a:prstTxWarp prst="textNoShape">
                <a:avLst/>
              </a:prstTxWarp>
              <a:noAutofit/>
            </a:bodyPr>
            <a:lstStyle/>
            <a:p>
              <a:pPr algn="ctr" defTabSz="913825" fontAlgn="base">
                <a:spcBef>
                  <a:spcPct val="0"/>
                </a:spcBef>
                <a:spcAft>
                  <a:spcPct val="0"/>
                </a:spcAft>
              </a:pPr>
              <a:endParaRPr lang="en-US" sz="2199" dirty="0">
                <a:gradFill>
                  <a:gsLst>
                    <a:gs pos="0">
                      <a:srgbClr val="FFFFFF"/>
                    </a:gs>
                    <a:gs pos="100000">
                      <a:srgbClr val="FFFFFF"/>
                    </a:gs>
                  </a:gsLst>
                  <a:lin ang="5400000" scaled="0"/>
                </a:gradFill>
                <a:ea typeface="Segoe UI" pitchFamily="34" charset="0"/>
                <a:cs typeface="Segoe UI" pitchFamily="34" charset="0"/>
              </a:endParaRPr>
            </a:p>
          </p:txBody>
        </p:sp>
        <p:pic>
          <p:nvPicPr>
            <p:cNvPr id="12" name="Picture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85449" y="4342252"/>
              <a:ext cx="2478364" cy="1216947"/>
            </a:xfrm>
            <a:prstGeom prst="rect">
              <a:avLst/>
            </a:prstGeom>
          </p:spPr>
        </p:pic>
        <p:sp>
          <p:nvSpPr>
            <p:cNvPr id="13" name="TextBox 12"/>
            <p:cNvSpPr txBox="1"/>
            <p:nvPr/>
          </p:nvSpPr>
          <p:spPr>
            <a:xfrm>
              <a:off x="3700389" y="3928094"/>
              <a:ext cx="2850894" cy="307777"/>
            </a:xfrm>
            <a:prstGeom prst="rect">
              <a:avLst/>
            </a:prstGeom>
            <a:noFill/>
          </p:spPr>
          <p:txBody>
            <a:bodyPr wrap="square" rtlCol="0">
              <a:spAutoFit/>
            </a:bodyPr>
            <a:lstStyle/>
            <a:p>
              <a:pPr defTabSz="685601"/>
              <a:r>
                <a:rPr lang="en-US" sz="1400" b="1" dirty="0">
                  <a:solidFill>
                    <a:srgbClr val="000000">
                      <a:lumMod val="65000"/>
                      <a:lumOff val="35000"/>
                    </a:srgbClr>
                  </a:solidFill>
                  <a:latin typeface="Segoe Pro" pitchFamily="34" charset="0"/>
                </a:rPr>
                <a:t>of faculty and staff</a:t>
              </a:r>
            </a:p>
          </p:txBody>
        </p:sp>
        <p:sp>
          <p:nvSpPr>
            <p:cNvPr id="15" name="Right Arrow 14"/>
            <p:cNvSpPr/>
            <p:nvPr/>
          </p:nvSpPr>
          <p:spPr bwMode="auto">
            <a:xfrm>
              <a:off x="5825654" y="3303876"/>
              <a:ext cx="997812" cy="941163"/>
            </a:xfrm>
            <a:prstGeom prst="rightArrow">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08" tIns="45708" rIns="45708" bIns="45708" numCol="1" spcCol="0" rtlCol="0" fromWordArt="0" anchor="ctr" anchorCtr="0" forceAA="0" compatLnSpc="1">
              <a:prstTxWarp prst="textNoShape">
                <a:avLst/>
              </a:prstTxWarp>
              <a:noAutofit/>
            </a:bodyPr>
            <a:lstStyle/>
            <a:p>
              <a:pPr algn="ctr" defTabSz="913825" fontAlgn="base">
                <a:spcBef>
                  <a:spcPct val="0"/>
                </a:spcBef>
                <a:spcAft>
                  <a:spcPct val="0"/>
                </a:spcAft>
              </a:pPr>
              <a:endParaRPr lang="en-US" sz="1799" dirty="0">
                <a:gradFill>
                  <a:gsLst>
                    <a:gs pos="0">
                      <a:srgbClr val="FFFFFF"/>
                    </a:gs>
                    <a:gs pos="100000">
                      <a:srgbClr val="FFFFFF"/>
                    </a:gs>
                  </a:gsLst>
                  <a:lin ang="5400000" scaled="0"/>
                </a:gradFill>
                <a:ea typeface="Segoe UI" pitchFamily="34" charset="0"/>
                <a:cs typeface="Segoe UI" pitchFamily="34" charset="0"/>
              </a:endParaRPr>
            </a:p>
          </p:txBody>
        </p:sp>
        <p:pic>
          <p:nvPicPr>
            <p:cNvPr id="17" name="Picture 1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17098" y="1825672"/>
              <a:ext cx="2776763" cy="942439"/>
            </a:xfrm>
            <a:prstGeom prst="rect">
              <a:avLst/>
            </a:prstGeom>
          </p:spPr>
        </p:pic>
        <p:pic>
          <p:nvPicPr>
            <p:cNvPr id="18" name="Picture 1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547127" y="1825672"/>
              <a:ext cx="2128984" cy="963357"/>
            </a:xfrm>
            <a:prstGeom prst="rect">
              <a:avLst/>
            </a:prstGeom>
          </p:spPr>
        </p:pic>
        <p:sp>
          <p:nvSpPr>
            <p:cNvPr id="19" name="TextBox 18"/>
            <p:cNvSpPr txBox="1"/>
            <p:nvPr/>
          </p:nvSpPr>
          <p:spPr>
            <a:xfrm>
              <a:off x="2725534" y="3055829"/>
              <a:ext cx="3135988" cy="1015663"/>
            </a:xfrm>
            <a:prstGeom prst="rect">
              <a:avLst/>
            </a:prstGeom>
            <a:noFill/>
          </p:spPr>
          <p:txBody>
            <a:bodyPr wrap="square" rtlCol="0">
              <a:spAutoFit/>
            </a:bodyPr>
            <a:lstStyle/>
            <a:p>
              <a:pPr defTabSz="685601"/>
              <a:r>
                <a:rPr lang="en-US" sz="5998" b="1" dirty="0">
                  <a:solidFill>
                    <a:srgbClr val="E13E00"/>
                  </a:solidFill>
                  <a:latin typeface="Segoe Pro" panose="020B0604020202020204" charset="0"/>
                </a:rPr>
                <a:t>100%</a:t>
              </a:r>
              <a:endParaRPr lang="en-US" sz="5398" b="1" dirty="0">
                <a:solidFill>
                  <a:srgbClr val="E13E00"/>
                </a:solidFill>
                <a:latin typeface="Segoe Pro" panose="020B0604020202020204" charset="0"/>
              </a:endParaRPr>
            </a:p>
          </p:txBody>
        </p:sp>
        <p:sp>
          <p:nvSpPr>
            <p:cNvPr id="21" name="TextBox 20"/>
            <p:cNvSpPr txBox="1"/>
            <p:nvPr/>
          </p:nvSpPr>
          <p:spPr>
            <a:xfrm>
              <a:off x="7496087" y="3052562"/>
              <a:ext cx="3135988" cy="1015663"/>
            </a:xfrm>
            <a:prstGeom prst="rect">
              <a:avLst/>
            </a:prstGeom>
            <a:noFill/>
          </p:spPr>
          <p:txBody>
            <a:bodyPr wrap="square" rtlCol="0">
              <a:spAutoFit/>
            </a:bodyPr>
            <a:lstStyle/>
            <a:p>
              <a:pPr defTabSz="685601"/>
              <a:r>
                <a:rPr lang="en-US" sz="5998" b="1" dirty="0">
                  <a:solidFill>
                    <a:srgbClr val="E13E00"/>
                  </a:solidFill>
                  <a:latin typeface="Segoe Pro" panose="020B0604020202020204" charset="0"/>
                </a:rPr>
                <a:t>100%</a:t>
              </a:r>
            </a:p>
          </p:txBody>
        </p:sp>
        <p:sp>
          <p:nvSpPr>
            <p:cNvPr id="22" name="TextBox 21"/>
            <p:cNvSpPr txBox="1"/>
            <p:nvPr/>
          </p:nvSpPr>
          <p:spPr>
            <a:xfrm>
              <a:off x="7331145" y="2763228"/>
              <a:ext cx="2850894" cy="338554"/>
            </a:xfrm>
            <a:prstGeom prst="rect">
              <a:avLst/>
            </a:prstGeom>
            <a:noFill/>
          </p:spPr>
          <p:txBody>
            <a:bodyPr wrap="square" rtlCol="0">
              <a:spAutoFit/>
            </a:bodyPr>
            <a:lstStyle/>
            <a:p>
              <a:pPr defTabSz="685601"/>
              <a:r>
                <a:rPr lang="en-US" sz="1600" b="1" dirty="0">
                  <a:solidFill>
                    <a:srgbClr val="000000">
                      <a:lumMod val="65000"/>
                      <a:lumOff val="35000"/>
                    </a:srgbClr>
                  </a:solidFill>
                  <a:latin typeface="Segoe Pro" pitchFamily="34" charset="0"/>
                </a:rPr>
                <a:t>Get ProPlus free for</a:t>
              </a:r>
            </a:p>
          </p:txBody>
        </p:sp>
        <p:pic>
          <p:nvPicPr>
            <p:cNvPr id="16" name="Picture 15"/>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7217098" y="4159760"/>
              <a:ext cx="2465628" cy="987137"/>
            </a:xfrm>
            <a:prstGeom prst="rect">
              <a:avLst/>
            </a:prstGeom>
          </p:spPr>
        </p:pic>
        <p:pic>
          <p:nvPicPr>
            <p:cNvPr id="28" name="Picture 27"/>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7703675" y="5062186"/>
              <a:ext cx="2478364" cy="1049482"/>
            </a:xfrm>
            <a:prstGeom prst="rect">
              <a:avLst/>
            </a:prstGeom>
          </p:spPr>
        </p:pic>
        <p:sp>
          <p:nvSpPr>
            <p:cNvPr id="27" name="TextBox 26"/>
            <p:cNvSpPr txBox="1"/>
            <p:nvPr/>
          </p:nvSpPr>
          <p:spPr>
            <a:xfrm>
              <a:off x="2438707" y="2768111"/>
              <a:ext cx="3171847" cy="338554"/>
            </a:xfrm>
            <a:prstGeom prst="rect">
              <a:avLst/>
            </a:prstGeom>
            <a:noFill/>
          </p:spPr>
          <p:txBody>
            <a:bodyPr wrap="square" rtlCol="0">
              <a:spAutoFit/>
            </a:bodyPr>
            <a:lstStyle/>
            <a:p>
              <a:pPr defTabSz="685601"/>
              <a:r>
                <a:rPr lang="en-US" sz="1600" b="1" dirty="0">
                  <a:solidFill>
                    <a:srgbClr val="000000">
                      <a:lumMod val="65000"/>
                      <a:lumOff val="35000"/>
                    </a:srgbClr>
                  </a:solidFill>
                  <a:latin typeface="Segoe Pro" pitchFamily="34" charset="0"/>
                </a:rPr>
                <a:t>Purchase volume licenses for</a:t>
              </a:r>
              <a:endParaRPr lang="en-US" sz="1200" b="1" dirty="0">
                <a:solidFill>
                  <a:srgbClr val="000000">
                    <a:lumMod val="65000"/>
                    <a:lumOff val="35000"/>
                  </a:srgbClr>
                </a:solidFill>
                <a:latin typeface="Segoe Pro" pitchFamily="34" charset="0"/>
              </a:endParaRPr>
            </a:p>
          </p:txBody>
        </p:sp>
        <p:sp>
          <p:nvSpPr>
            <p:cNvPr id="20" name="TextBox 19"/>
            <p:cNvSpPr txBox="1"/>
            <p:nvPr/>
          </p:nvSpPr>
          <p:spPr>
            <a:xfrm>
              <a:off x="7343649" y="3797606"/>
              <a:ext cx="2850894" cy="379171"/>
            </a:xfrm>
            <a:prstGeom prst="rect">
              <a:avLst/>
            </a:prstGeom>
            <a:noFill/>
          </p:spPr>
          <p:txBody>
            <a:bodyPr wrap="square" rtlCol="0">
              <a:spAutoFit/>
            </a:bodyPr>
            <a:lstStyle/>
            <a:p>
              <a:pPr defTabSz="685601"/>
              <a:r>
                <a:rPr lang="en-US" sz="2000" b="1" dirty="0">
                  <a:solidFill>
                    <a:schemeClr val="tx1">
                      <a:lumMod val="95000"/>
                      <a:lumOff val="5000"/>
                    </a:schemeClr>
                  </a:solidFill>
                  <a:latin typeface="Segoe Pro" pitchFamily="34" charset="0"/>
                </a:rPr>
                <a:t>Of students, faculty &amp; staff</a:t>
              </a:r>
            </a:p>
          </p:txBody>
        </p:sp>
      </p:grpSp>
    </p:spTree>
    <p:extLst>
      <p:ext uri="{BB962C8B-B14F-4D97-AF65-F5344CB8AC3E}">
        <p14:creationId xmlns:p14="http://schemas.microsoft.com/office/powerpoint/2010/main" val="20068162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Office 365 Pro Plus | What is it?</a:t>
            </a:r>
            <a:endParaRPr lang="en-US" sz="4800" dirty="0"/>
          </a:p>
        </p:txBody>
      </p:sp>
      <p:sp>
        <p:nvSpPr>
          <p:cNvPr id="3" name="Rectangle 2"/>
          <p:cNvSpPr/>
          <p:nvPr/>
        </p:nvSpPr>
        <p:spPr>
          <a:xfrm>
            <a:off x="520701" y="989472"/>
            <a:ext cx="11480801" cy="523220"/>
          </a:xfrm>
          <a:prstGeom prst="rect">
            <a:avLst/>
          </a:prstGeom>
        </p:spPr>
        <p:txBody>
          <a:bodyPr wrap="square">
            <a:spAutoFit/>
          </a:bodyPr>
          <a:lstStyle/>
          <a:p>
            <a:pPr defTabSz="914363"/>
            <a:r>
              <a:rPr lang="en-US" sz="2800" spc="-100" dirty="0">
                <a:ln w="3175">
                  <a:noFill/>
                </a:ln>
                <a:solidFill>
                  <a:srgbClr val="797A7D">
                    <a:lumMod val="50000"/>
                  </a:srgbClr>
                </a:solidFill>
                <a:latin typeface="Segoe UI Light"/>
                <a:cs typeface="Arial" charset="0"/>
              </a:rPr>
              <a:t>Latest productivity </a:t>
            </a:r>
            <a:r>
              <a:rPr lang="en-US" sz="2800" spc="-100" dirty="0" smtClean="0">
                <a:ln w="3175">
                  <a:noFill/>
                </a:ln>
                <a:solidFill>
                  <a:srgbClr val="797A7D">
                    <a:lumMod val="50000"/>
                  </a:srgbClr>
                </a:solidFill>
                <a:latin typeface="Segoe UI Light"/>
                <a:cs typeface="Arial" charset="0"/>
              </a:rPr>
              <a:t>suite delivered and maintained by </a:t>
            </a:r>
            <a:r>
              <a:rPr lang="en-US" sz="2800" spc="-100" dirty="0">
                <a:ln w="3175">
                  <a:noFill/>
                </a:ln>
                <a:solidFill>
                  <a:srgbClr val="797A7D">
                    <a:lumMod val="50000"/>
                  </a:srgbClr>
                </a:solidFill>
                <a:latin typeface="Segoe UI Light"/>
                <a:cs typeface="Arial" charset="0"/>
              </a:rPr>
              <a:t>Microsoft’s cloud</a:t>
            </a:r>
            <a:endParaRPr lang="en-US" dirty="0">
              <a:solidFill>
                <a:srgbClr val="000000"/>
              </a:solidFill>
            </a:endParaRPr>
          </a:p>
        </p:txBody>
      </p:sp>
      <p:graphicFrame>
        <p:nvGraphicFramePr>
          <p:cNvPr id="30" name="Table 29"/>
          <p:cNvGraphicFramePr>
            <a:graphicFrameLocks noGrp="1"/>
          </p:cNvGraphicFramePr>
          <p:nvPr>
            <p:extLst/>
          </p:nvPr>
        </p:nvGraphicFramePr>
        <p:xfrm>
          <a:off x="381082" y="1565814"/>
          <a:ext cx="11290084" cy="1651000"/>
        </p:xfrm>
        <a:graphic>
          <a:graphicData uri="http://schemas.openxmlformats.org/drawingml/2006/table">
            <a:tbl>
              <a:tblPr firstRow="1" bandRow="1">
                <a:tableStyleId>{5C22544A-7EE6-4342-B048-85BDC9FD1C3A}</a:tableStyleId>
              </a:tblPr>
              <a:tblGrid>
                <a:gridCol w="2394294">
                  <a:extLst>
                    <a:ext uri="{9D8B030D-6E8A-4147-A177-3AD203B41FA5}">
                      <a16:colId xmlns:a16="http://schemas.microsoft.com/office/drawing/2014/main" xmlns="" val="20000"/>
                    </a:ext>
                  </a:extLst>
                </a:gridCol>
                <a:gridCol w="1857375">
                  <a:extLst>
                    <a:ext uri="{9D8B030D-6E8A-4147-A177-3AD203B41FA5}">
                      <a16:colId xmlns:a16="http://schemas.microsoft.com/office/drawing/2014/main" xmlns="" val="20001"/>
                    </a:ext>
                  </a:extLst>
                </a:gridCol>
                <a:gridCol w="2314149">
                  <a:extLst>
                    <a:ext uri="{9D8B030D-6E8A-4147-A177-3AD203B41FA5}">
                      <a16:colId xmlns:a16="http://schemas.microsoft.com/office/drawing/2014/main" xmlns="" val="20002"/>
                    </a:ext>
                  </a:extLst>
                </a:gridCol>
                <a:gridCol w="2933700">
                  <a:extLst>
                    <a:ext uri="{9D8B030D-6E8A-4147-A177-3AD203B41FA5}">
                      <a16:colId xmlns:a16="http://schemas.microsoft.com/office/drawing/2014/main" xmlns="" val="20003"/>
                    </a:ext>
                  </a:extLst>
                </a:gridCol>
                <a:gridCol w="1790566">
                  <a:extLst>
                    <a:ext uri="{9D8B030D-6E8A-4147-A177-3AD203B41FA5}">
                      <a16:colId xmlns:a16="http://schemas.microsoft.com/office/drawing/2014/main" xmlns="" val="20004"/>
                    </a:ext>
                  </a:extLst>
                </a:gridCol>
              </a:tblGrid>
              <a:tr h="370840">
                <a:tc>
                  <a:txBody>
                    <a:bodyPr/>
                    <a:lstStyle/>
                    <a:p>
                      <a:pPr algn="ctr"/>
                      <a:r>
                        <a:rPr lang="en-US" dirty="0" smtClean="0"/>
                        <a:t>Office Suite</a:t>
                      </a:r>
                      <a:endParaRPr lang="en-US" dirty="0"/>
                    </a:p>
                  </a:txBody>
                  <a:tcPr/>
                </a:tc>
                <a:tc>
                  <a:txBody>
                    <a:bodyPr/>
                    <a:lstStyle/>
                    <a:p>
                      <a:pPr algn="ctr"/>
                      <a:r>
                        <a:rPr lang="en-US" dirty="0" smtClean="0"/>
                        <a:t>Versioning</a:t>
                      </a:r>
                      <a:endParaRPr lang="en-US" dirty="0"/>
                    </a:p>
                  </a:txBody>
                  <a:tcPr/>
                </a:tc>
                <a:tc>
                  <a:txBody>
                    <a:bodyPr/>
                    <a:lstStyle/>
                    <a:p>
                      <a:pPr algn="ctr"/>
                      <a:r>
                        <a:rPr lang="en-US" dirty="0" smtClean="0"/>
                        <a:t>License</a:t>
                      </a:r>
                      <a:endParaRPr lang="en-US" dirty="0"/>
                    </a:p>
                  </a:txBody>
                  <a:tcPr/>
                </a:tc>
                <a:tc>
                  <a:txBody>
                    <a:bodyPr/>
                    <a:lstStyle/>
                    <a:p>
                      <a:pPr algn="ctr"/>
                      <a:r>
                        <a:rPr lang="en-US" dirty="0" smtClean="0"/>
                        <a:t>Activation</a:t>
                      </a:r>
                      <a:endParaRPr lang="en-US" dirty="0"/>
                    </a:p>
                  </a:txBody>
                  <a:tcPr/>
                </a:tc>
                <a:tc>
                  <a:txBody>
                    <a:bodyPr/>
                    <a:lstStyle/>
                    <a:p>
                      <a:pPr algn="ctr"/>
                      <a:r>
                        <a:rPr lang="en-US" dirty="0" smtClean="0"/>
                        <a:t>Servicing</a:t>
                      </a:r>
                      <a:endParaRPr lang="en-US" dirty="0"/>
                    </a:p>
                  </a:txBody>
                  <a:tcPr/>
                </a:tc>
                <a:extLst>
                  <a:ext uri="{0D108BD9-81ED-4DB2-BD59-A6C34878D82A}">
                    <a16:rowId xmlns:a16="http://schemas.microsoft.com/office/drawing/2014/main" xmlns="" val="10000"/>
                  </a:ext>
                </a:extLst>
              </a:tr>
              <a:tr h="370840">
                <a:tc>
                  <a:txBody>
                    <a:bodyPr/>
                    <a:lstStyle/>
                    <a:p>
                      <a:r>
                        <a:rPr lang="en-US" dirty="0" smtClean="0"/>
                        <a:t>Office 2013 Pro Plus</a:t>
                      </a:r>
                    </a:p>
                    <a:p>
                      <a:r>
                        <a:rPr lang="en-US" dirty="0" smtClean="0"/>
                        <a:t>(Volume</a:t>
                      </a:r>
                      <a:r>
                        <a:rPr lang="en-US" baseline="0" dirty="0" smtClean="0"/>
                        <a:t> License MSI)</a:t>
                      </a:r>
                      <a:endParaRPr lang="en-US" dirty="0"/>
                    </a:p>
                  </a:txBody>
                  <a:tcPr/>
                </a:tc>
                <a:tc>
                  <a:txBody>
                    <a:bodyPr/>
                    <a:lstStyle/>
                    <a:p>
                      <a:r>
                        <a:rPr lang="en-US" dirty="0" smtClean="0"/>
                        <a:t>2013</a:t>
                      </a:r>
                      <a:endParaRPr lang="en-US" dirty="0"/>
                    </a:p>
                  </a:txBody>
                  <a:tcPr/>
                </a:tc>
                <a:tc>
                  <a:txBody>
                    <a:bodyPr/>
                    <a:lstStyle/>
                    <a:p>
                      <a:r>
                        <a:rPr lang="en-US" dirty="0" smtClean="0"/>
                        <a:t>Per</a:t>
                      </a:r>
                      <a:r>
                        <a:rPr lang="en-US" baseline="0" dirty="0" smtClean="0"/>
                        <a:t>-desktop</a:t>
                      </a:r>
                      <a:endParaRPr lang="en-US" dirty="0"/>
                    </a:p>
                  </a:txBody>
                  <a:tcPr/>
                </a:tc>
                <a:tc>
                  <a:txBody>
                    <a:bodyPr/>
                    <a:lstStyle/>
                    <a:p>
                      <a:r>
                        <a:rPr lang="en-US" dirty="0" smtClean="0"/>
                        <a:t>KMS Server or MAK Key</a:t>
                      </a:r>
                      <a:endParaRPr lang="en-US" dirty="0"/>
                    </a:p>
                  </a:txBody>
                  <a:tcPr/>
                </a:tc>
                <a:tc>
                  <a:txBody>
                    <a:bodyPr/>
                    <a:lstStyle/>
                    <a:p>
                      <a:r>
                        <a:rPr lang="en-US" dirty="0" smtClean="0"/>
                        <a:t>Layered (additive)</a:t>
                      </a:r>
                      <a:endParaRPr lang="en-US" dirty="0"/>
                    </a:p>
                  </a:txBody>
                  <a:tcPr/>
                </a:tc>
                <a:extLst>
                  <a:ext uri="{0D108BD9-81ED-4DB2-BD59-A6C34878D82A}">
                    <a16:rowId xmlns:a16="http://schemas.microsoft.com/office/drawing/2014/main" xmlns="" val="10001"/>
                  </a:ext>
                </a:extLst>
              </a:tr>
              <a:tr h="370840">
                <a:tc>
                  <a:txBody>
                    <a:bodyPr/>
                    <a:lstStyle/>
                    <a:p>
                      <a:r>
                        <a:rPr lang="en-US" dirty="0" smtClean="0"/>
                        <a:t>Office 365 Pro Plus</a:t>
                      </a:r>
                    </a:p>
                    <a:p>
                      <a:r>
                        <a:rPr lang="en-US" dirty="0" smtClean="0"/>
                        <a:t>(Click-to-Run)</a:t>
                      </a:r>
                      <a:endParaRPr lang="en-US" dirty="0"/>
                    </a:p>
                  </a:txBody>
                  <a:tcPr/>
                </a:tc>
                <a:tc>
                  <a:txBody>
                    <a:bodyPr/>
                    <a:lstStyle/>
                    <a:p>
                      <a:r>
                        <a:rPr lang="en-US" dirty="0" smtClean="0"/>
                        <a:t>Always Current</a:t>
                      </a:r>
                    </a:p>
                    <a:p>
                      <a:r>
                        <a:rPr lang="en-US" dirty="0" smtClean="0"/>
                        <a:t>(Evergreen)</a:t>
                      </a:r>
                      <a:endParaRPr lang="en-US" dirty="0"/>
                    </a:p>
                  </a:txBody>
                  <a:tcPr/>
                </a:tc>
                <a:tc>
                  <a:txBody>
                    <a:bodyPr/>
                    <a:lstStyle/>
                    <a:p>
                      <a:r>
                        <a:rPr lang="en-US" dirty="0" smtClean="0"/>
                        <a:t>Per-User</a:t>
                      </a:r>
                      <a:r>
                        <a:rPr lang="en-US" baseline="0" dirty="0" smtClean="0"/>
                        <a:t> (5 desktops + mobile/tablet)</a:t>
                      </a:r>
                      <a:endParaRPr lang="en-US" dirty="0"/>
                    </a:p>
                  </a:txBody>
                  <a:tcPr/>
                </a:tc>
                <a:tc>
                  <a:txBody>
                    <a:bodyPr/>
                    <a:lstStyle/>
                    <a:p>
                      <a:r>
                        <a:rPr lang="en-US" dirty="0" smtClean="0"/>
                        <a:t>Office 365 – Every 30 days</a:t>
                      </a:r>
                      <a:endParaRPr lang="en-US" dirty="0"/>
                    </a:p>
                  </a:txBody>
                  <a:tcPr/>
                </a:tc>
                <a:tc>
                  <a:txBody>
                    <a:bodyPr/>
                    <a:lstStyle/>
                    <a:p>
                      <a:r>
                        <a:rPr lang="en-US" dirty="0" smtClean="0"/>
                        <a:t>Slipstreamed (differential)</a:t>
                      </a:r>
                      <a:endParaRPr lang="en-US" dirty="0"/>
                    </a:p>
                  </a:txBody>
                  <a:tcPr/>
                </a:tc>
                <a:extLst>
                  <a:ext uri="{0D108BD9-81ED-4DB2-BD59-A6C34878D82A}">
                    <a16:rowId xmlns:a16="http://schemas.microsoft.com/office/drawing/2014/main" xmlns="" val="10002"/>
                  </a:ext>
                </a:extLst>
              </a:tr>
            </a:tbl>
          </a:graphicData>
        </a:graphic>
      </p:graphicFrame>
      <p:sp>
        <p:nvSpPr>
          <p:cNvPr id="7" name="TextBox 6"/>
          <p:cNvSpPr txBox="1"/>
          <p:nvPr/>
        </p:nvSpPr>
        <p:spPr>
          <a:xfrm>
            <a:off x="2297248" y="4857571"/>
            <a:ext cx="11151917" cy="492443"/>
          </a:xfrm>
          <a:prstGeom prst="rect">
            <a:avLst/>
          </a:prstGeom>
          <a:noFill/>
        </p:spPr>
        <p:txBody>
          <a:bodyPr wrap="square" lIns="0" tIns="0" rIns="0" bIns="0" rtlCol="0">
            <a:spAutoFit/>
          </a:bodyPr>
          <a:lstStyle/>
          <a:p>
            <a:pPr algn="ctr"/>
            <a:r>
              <a:rPr lang="en-US" sz="3200" spc="-70" dirty="0" smtClean="0"/>
              <a:t>“</a:t>
            </a:r>
            <a:r>
              <a:rPr lang="en-US" sz="3200" i="1" spc="-70" dirty="0" smtClean="0"/>
              <a:t>The last Office suite you will ever need to deploy!</a:t>
            </a:r>
            <a:r>
              <a:rPr lang="en-US" sz="3200" spc="-70" dirty="0" smtClean="0"/>
              <a:t>”</a:t>
            </a:r>
          </a:p>
        </p:txBody>
      </p:sp>
      <p:sp>
        <p:nvSpPr>
          <p:cNvPr id="6" name="Rectangle 5"/>
          <p:cNvSpPr/>
          <p:nvPr/>
        </p:nvSpPr>
        <p:spPr bwMode="auto">
          <a:xfrm>
            <a:off x="387890" y="3319109"/>
            <a:ext cx="3419598" cy="3420489"/>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a typeface="Segoe UI" pitchFamily="34" charset="0"/>
              <a:cs typeface="Segoe UI" pitchFamily="34" charset="0"/>
            </a:endParaRPr>
          </a:p>
        </p:txBody>
      </p:sp>
      <p:sp>
        <p:nvSpPr>
          <p:cNvPr id="8" name="TextBox 7"/>
          <p:cNvSpPr txBox="1"/>
          <p:nvPr/>
        </p:nvSpPr>
        <p:spPr>
          <a:xfrm>
            <a:off x="519248" y="3340100"/>
            <a:ext cx="3289734" cy="3416115"/>
          </a:xfrm>
          <a:prstGeom prst="rect">
            <a:avLst/>
          </a:prstGeom>
          <a:noFill/>
        </p:spPr>
        <p:txBody>
          <a:bodyPr wrap="square" lIns="0" tIns="0" rIns="0" bIns="0" rtlCol="0">
            <a:spAutoFit/>
          </a:bodyPr>
          <a:lstStyle/>
          <a:p>
            <a:pPr algn="ctr">
              <a:lnSpc>
                <a:spcPct val="130000"/>
              </a:lnSpc>
            </a:pPr>
            <a:r>
              <a:rPr lang="en-US" sz="1700" spc="-70" dirty="0">
                <a:solidFill>
                  <a:srgbClr val="FFFFFF"/>
                </a:solidFill>
              </a:rPr>
              <a:t>Windows 7 or newer</a:t>
            </a:r>
          </a:p>
          <a:p>
            <a:pPr algn="ctr">
              <a:lnSpc>
                <a:spcPct val="130000"/>
              </a:lnSpc>
            </a:pPr>
            <a:r>
              <a:rPr lang="en-US" sz="1700" spc="-70" dirty="0">
                <a:solidFill>
                  <a:srgbClr val="FFFFFF"/>
                </a:solidFill>
              </a:rPr>
              <a:t>Windows Integration</a:t>
            </a:r>
          </a:p>
          <a:p>
            <a:pPr algn="ctr">
              <a:lnSpc>
                <a:spcPct val="130000"/>
              </a:lnSpc>
            </a:pPr>
            <a:r>
              <a:rPr lang="en-US" sz="1700" spc="-70" dirty="0">
                <a:solidFill>
                  <a:srgbClr val="FFFFFF"/>
                </a:solidFill>
              </a:rPr>
              <a:t>App-to-App Integration</a:t>
            </a:r>
          </a:p>
          <a:p>
            <a:pPr algn="ctr">
              <a:lnSpc>
                <a:spcPct val="130000"/>
              </a:lnSpc>
            </a:pPr>
            <a:r>
              <a:rPr lang="en-US" sz="1700" spc="-70" dirty="0">
                <a:solidFill>
                  <a:srgbClr val="FFFFFF"/>
                </a:solidFill>
              </a:rPr>
              <a:t>Object Model/Add-in Extensibility</a:t>
            </a:r>
          </a:p>
          <a:p>
            <a:pPr algn="ctr">
              <a:lnSpc>
                <a:spcPct val="130000"/>
              </a:lnSpc>
            </a:pPr>
            <a:r>
              <a:rPr lang="en-US" sz="1700" spc="-70" dirty="0">
                <a:solidFill>
                  <a:srgbClr val="FFFFFF"/>
                </a:solidFill>
              </a:rPr>
              <a:t>Group Policy Support</a:t>
            </a:r>
          </a:p>
          <a:p>
            <a:pPr algn="ctr">
              <a:lnSpc>
                <a:spcPct val="130000"/>
              </a:lnSpc>
            </a:pPr>
            <a:r>
              <a:rPr lang="en-US" sz="1700" spc="-70" dirty="0">
                <a:solidFill>
                  <a:srgbClr val="FFFFFF"/>
                </a:solidFill>
              </a:rPr>
              <a:t>Automated Deployment</a:t>
            </a:r>
          </a:p>
          <a:p>
            <a:pPr algn="ctr">
              <a:lnSpc>
                <a:spcPct val="130000"/>
              </a:lnSpc>
            </a:pPr>
            <a:r>
              <a:rPr lang="en-US" sz="1700" spc="-70" dirty="0">
                <a:solidFill>
                  <a:srgbClr val="FFFFFF"/>
                </a:solidFill>
              </a:rPr>
              <a:t>Selective Application Installation</a:t>
            </a:r>
          </a:p>
          <a:p>
            <a:pPr algn="ctr">
              <a:lnSpc>
                <a:spcPct val="130000"/>
              </a:lnSpc>
            </a:pPr>
            <a:r>
              <a:rPr lang="en-US" sz="1700" spc="-70" dirty="0">
                <a:solidFill>
                  <a:srgbClr val="FFFFFF"/>
                </a:solidFill>
              </a:rPr>
              <a:t>Telemetry</a:t>
            </a:r>
          </a:p>
          <a:p>
            <a:pPr algn="ctr">
              <a:lnSpc>
                <a:spcPct val="130000"/>
              </a:lnSpc>
            </a:pPr>
            <a:r>
              <a:rPr lang="en-US" sz="1700" spc="-70" dirty="0">
                <a:solidFill>
                  <a:srgbClr val="FFFFFF"/>
                </a:solidFill>
              </a:rPr>
              <a:t>Supports Offline Use </a:t>
            </a:r>
          </a:p>
          <a:p>
            <a:pPr algn="ctr">
              <a:lnSpc>
                <a:spcPct val="130000"/>
              </a:lnSpc>
            </a:pPr>
            <a:r>
              <a:rPr lang="en-US" sz="1700" spc="-70" dirty="0">
                <a:solidFill>
                  <a:srgbClr val="FFFFFF"/>
                </a:solidFill>
              </a:rPr>
              <a:t>On premises or cloud storage</a:t>
            </a:r>
          </a:p>
        </p:txBody>
      </p:sp>
    </p:spTree>
    <p:extLst>
      <p:ext uri="{BB962C8B-B14F-4D97-AF65-F5344CB8AC3E}">
        <p14:creationId xmlns:p14="http://schemas.microsoft.com/office/powerpoint/2010/main" val="123696932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1076</TotalTime>
  <Words>1716</Words>
  <Application>Microsoft Office PowerPoint</Application>
  <PresentationFormat>Custom</PresentationFormat>
  <Paragraphs>364</Paragraphs>
  <Slides>20</Slides>
  <Notes>17</Notes>
  <HiddenSlides>0</HiddenSlides>
  <MMClips>2</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Retrospect</vt:lpstr>
      <vt:lpstr>Bell Techlogix MEEC Microsoft Program   2015 – 2018</vt:lpstr>
      <vt:lpstr>Welcome and Agenda</vt:lpstr>
      <vt:lpstr>Two MEEC Options – 8/01/15</vt:lpstr>
      <vt:lpstr>Education Desktop</vt:lpstr>
      <vt:lpstr>Core and Enterprise CAL Suite Portfolio</vt:lpstr>
      <vt:lpstr>Microsoft Desktop Optimization Pack (MDOP)  </vt:lpstr>
      <vt:lpstr>   </vt:lpstr>
      <vt:lpstr>The Office 365 ProPlus Benefit</vt:lpstr>
      <vt:lpstr>Office 365 Pro Plus | What is it?</vt:lpstr>
      <vt:lpstr>Office 365 (3) Education Plans</vt:lpstr>
      <vt:lpstr>INTUNE</vt:lpstr>
      <vt:lpstr>Windows Intune</vt:lpstr>
      <vt:lpstr>Enterprise Mobility Suite</vt:lpstr>
      <vt:lpstr>PowerPoint Presentation</vt:lpstr>
      <vt:lpstr>PowerPoint Presentation</vt:lpstr>
      <vt:lpstr>PowerPoint Presentation</vt:lpstr>
      <vt:lpstr>Paperwork requirements for agreement</vt:lpstr>
      <vt:lpstr>True-Up Form </vt:lpstr>
      <vt:lpstr>Other events and resources</vt:lpstr>
      <vt:lpstr>Microsoft Account Team</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Janet Immink</dc:creator>
  <cp:lastModifiedBy>Missy Wisniewski</cp:lastModifiedBy>
  <cp:revision>104</cp:revision>
  <dcterms:created xsi:type="dcterms:W3CDTF">2015-05-13T14:44:52Z</dcterms:created>
  <dcterms:modified xsi:type="dcterms:W3CDTF">2015-06-10T12:50:20Z</dcterms:modified>
</cp:coreProperties>
</file>