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1" r:id="rId3"/>
    <p:sldId id="275" r:id="rId4"/>
    <p:sldId id="262" r:id="rId5"/>
    <p:sldId id="283" r:id="rId6"/>
    <p:sldId id="288" r:id="rId7"/>
    <p:sldId id="280" r:id="rId8"/>
    <p:sldId id="264" r:id="rId9"/>
    <p:sldId id="274" r:id="rId10"/>
    <p:sldId id="263" r:id="rId11"/>
    <p:sldId id="269" r:id="rId12"/>
    <p:sldId id="278" r:id="rId13"/>
    <p:sldId id="268" r:id="rId14"/>
  </p:sldIdLst>
  <p:sldSz cx="9144000" cy="6858000" type="screen4x3"/>
  <p:notesSz cx="6881813" cy="92964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17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96001E0-D664-45BC-8B9E-D28E14057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72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C99527F-D2DB-479C-9AB1-E1673F8A2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86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B0544-BA03-4E95-B445-D7BBC8C30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B5AE-8876-4C12-8D51-7E5ABF79B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9DB36-D9EB-47D5-A9B1-33F2D130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A4F2-3E75-4287-938D-8FB84F8D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D0140-BBEF-4BC0-847D-5610CF5D32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7C711-9365-4751-B79D-A03AC6D0F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7B47-4938-48E0-84C5-12EA5B1D8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84840-EA15-44E7-908D-07F78B112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6BD8-EEDB-46BA-8FF8-6C3DA69AF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9EC0-7B27-4732-8638-391BC1CD7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8A5E-6CC4-4BB1-9C74-7C087C687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BDB9B-B336-4F6C-84AE-DE54139A72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0576B2-4180-4C3B-B7F7-565950027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petronka@usmd.edu" TargetMode="External"/><Relationship Id="rId2" Type="http://schemas.openxmlformats.org/officeDocument/2006/relationships/hyperlink" Target="http://www.meec-edu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pcollins@usmd.edu" TargetMode="External"/><Relationship Id="rId4" Type="http://schemas.openxmlformats.org/officeDocument/2006/relationships/hyperlink" Target="mailto:dashmore@usm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362200"/>
            <a:ext cx="8001000" cy="350202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MEEC Vendor Orientation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800" dirty="0" smtClean="0"/>
              <a:t>Maryland Education Enterprise Consortium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3075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287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       Workshops/Seminars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7662" cy="4267200"/>
          </a:xfrm>
        </p:spPr>
        <p:txBody>
          <a:bodyPr/>
          <a:lstStyle/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Opportunity to offer web/in-person seminars</a:t>
            </a:r>
          </a:p>
          <a:p>
            <a:pPr eaLnBrk="1" hangingPunct="1"/>
            <a:r>
              <a:rPr lang="en-US" sz="2600" dirty="0" smtClean="0"/>
              <a:t>ROI</a:t>
            </a:r>
          </a:p>
          <a:p>
            <a:pPr eaLnBrk="1" hangingPunct="1"/>
            <a:r>
              <a:rPr lang="en-US" sz="2600" dirty="0" smtClean="0"/>
              <a:t>Member Conference and Vendor Showcase</a:t>
            </a:r>
          </a:p>
          <a:p>
            <a:pPr eaLnBrk="1" hangingPunct="1">
              <a:buNone/>
            </a:pPr>
            <a:endParaRPr lang="en-US" sz="2600" dirty="0" smtClean="0"/>
          </a:p>
        </p:txBody>
      </p:sp>
      <p:pic>
        <p:nvPicPr>
          <p:cNvPr id="10244" name="c8a56252-5b13-484b-9214-d1a8ea29e08c" descr="1E604083-8002-4223-AA6C-C43D23A73F73@cor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5988" y="457200"/>
            <a:ext cx="990600" cy="990600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0"/>
            <a:ext cx="8286750" cy="6629400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4000" dirty="0" smtClean="0"/>
              <a:t>How can MEEC help you?</a:t>
            </a:r>
          </a:p>
          <a:p>
            <a:r>
              <a:rPr lang="en-US" sz="4000" dirty="0" smtClean="0"/>
              <a:t>How can you help MEEC?</a:t>
            </a:r>
          </a:p>
          <a:p>
            <a:r>
              <a:rPr lang="en-US" sz="4000" dirty="0" smtClean="0"/>
              <a:t>Are you a member or do you just belong?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8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         Contact Information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267200"/>
          </a:xfrm>
        </p:spPr>
        <p:txBody>
          <a:bodyPr/>
          <a:lstStyle/>
          <a:p>
            <a:pPr eaLnBrk="1" hangingPunct="1"/>
            <a:endParaRPr lang="en-US" sz="1800" b="1" dirty="0" smtClean="0">
              <a:hlinkClick r:id="rId2"/>
            </a:endParaRPr>
          </a:p>
          <a:p>
            <a:pPr eaLnBrk="1" hangingPunct="1"/>
            <a:r>
              <a:rPr lang="en-US" sz="1800" b="1" dirty="0" smtClean="0">
                <a:hlinkClick r:id="rId2"/>
              </a:rPr>
              <a:t>http://www.MEEC-edu.org</a:t>
            </a:r>
            <a:endParaRPr lang="en-US" sz="1800" b="1" dirty="0" smtClean="0"/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1800" b="1" dirty="0" smtClean="0"/>
              <a:t>Tamara Petronka </a:t>
            </a:r>
          </a:p>
          <a:p>
            <a:pPr eaLnBrk="1" hangingPunct="1">
              <a:buNone/>
            </a:pPr>
            <a:r>
              <a:rPr lang="en-US" sz="1800" b="1" dirty="0" smtClean="0"/>
              <a:t>	</a:t>
            </a:r>
            <a:r>
              <a:rPr lang="en-US" sz="1800" b="1" dirty="0" smtClean="0">
                <a:hlinkClick r:id="rId3"/>
              </a:rPr>
              <a:t>tpetronka@usmd.edu</a:t>
            </a:r>
            <a:r>
              <a:rPr lang="en-US" sz="1800" b="1" dirty="0" smtClean="0"/>
              <a:t>  410-455-5617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1800" b="1" dirty="0" smtClean="0"/>
              <a:t>Darby Ashmore </a:t>
            </a:r>
          </a:p>
          <a:p>
            <a:pPr eaLnBrk="1" hangingPunct="1">
              <a:buNone/>
            </a:pPr>
            <a:r>
              <a:rPr lang="en-US" sz="1800" b="1" dirty="0" smtClean="0"/>
              <a:t>	</a:t>
            </a:r>
            <a:r>
              <a:rPr lang="en-US" sz="1800" b="1" dirty="0" smtClean="0">
                <a:hlinkClick r:id="rId4"/>
              </a:rPr>
              <a:t>dashmore@usmd.edu</a:t>
            </a:r>
            <a:r>
              <a:rPr lang="en-US" sz="1800" b="1" dirty="0" smtClean="0"/>
              <a:t>  443-543-5680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1800" b="1" dirty="0" smtClean="0"/>
              <a:t>Pat Collins </a:t>
            </a:r>
          </a:p>
          <a:p>
            <a:pPr eaLnBrk="1" hangingPunct="1">
              <a:buNone/>
            </a:pPr>
            <a:r>
              <a:rPr lang="en-US" sz="1800" b="1" dirty="0" smtClean="0"/>
              <a:t>	</a:t>
            </a:r>
            <a:r>
              <a:rPr lang="en-US" sz="1800" b="1" dirty="0" smtClean="0">
                <a:hlinkClick r:id="rId5"/>
              </a:rPr>
              <a:t>pcollins@usmd.edu</a:t>
            </a:r>
            <a:r>
              <a:rPr lang="en-US" sz="1800" b="1" dirty="0" smtClean="0"/>
              <a:t>  410-455-5661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2292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900113" y="457200"/>
            <a:ext cx="947737" cy="947738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         MEEC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Hosted by the University System of MD</a:t>
            </a:r>
          </a:p>
          <a:p>
            <a:pPr eaLnBrk="1" hangingPunct="1"/>
            <a:r>
              <a:rPr lang="en-US" sz="2800" dirty="0" smtClean="0"/>
              <a:t>Governed by a Board of Directors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MEEC Staff</a:t>
            </a:r>
          </a:p>
          <a:p>
            <a:pPr eaLnBrk="1" hangingPunct="1"/>
            <a:r>
              <a:rPr lang="en-US" sz="2800" dirty="0" smtClean="0"/>
              <a:t>Executive Director – Tamara Petronka</a:t>
            </a:r>
          </a:p>
          <a:p>
            <a:pPr eaLnBrk="1" hangingPunct="1"/>
            <a:r>
              <a:rPr lang="en-US" sz="2800" dirty="0" smtClean="0"/>
              <a:t>Assistant Director – Darby Ashmore</a:t>
            </a:r>
          </a:p>
          <a:p>
            <a:pPr eaLnBrk="1" hangingPunct="1"/>
            <a:r>
              <a:rPr lang="en-US" sz="2800" dirty="0" smtClean="0"/>
              <a:t>Part time staff member – Pat Collins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  <p:pic>
        <p:nvPicPr>
          <p:cNvPr id="4100" name="c8a56252-5b13-484b-9214-d1a8ea29e08c" descr="1E604083-8002-4223-AA6C-C43D23A73F73@corp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69988" y="457200"/>
            <a:ext cx="1019175" cy="1019175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Membership open </a:t>
            </a:r>
            <a:r>
              <a:rPr lang="en-US" sz="3200" smtClean="0"/>
              <a:t>to MD K-20 </a:t>
            </a:r>
            <a:r>
              <a:rPr lang="en-US" sz="3200" dirty="0" smtClean="0"/>
              <a:t>Public, Private and Federal Educational Institutions and Libraries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213,000+ FTE of Faculty and Staff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~201 Educational entities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~1.25 Million Students</a:t>
            </a:r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287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         MEEC’s Goals          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7967663" cy="4267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Provide members opportunities to acquire quality hardware, software &amp; services at competitive prices</a:t>
            </a:r>
          </a:p>
          <a:p>
            <a:pPr eaLnBrk="1" hangingPunct="1">
              <a:buFont typeface="Wingdings" pitchFamily="2" charset="2"/>
              <a:buNone/>
            </a:pPr>
            <a:endParaRPr lang="en-US" sz="2600" dirty="0" smtClean="0"/>
          </a:p>
          <a:p>
            <a:pPr eaLnBrk="1" hangingPunct="1"/>
            <a:r>
              <a:rPr lang="en-US" sz="2600" dirty="0" smtClean="0"/>
              <a:t>Promote interaction with vendors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Meet the needs of the members through additional services</a:t>
            </a:r>
          </a:p>
          <a:p>
            <a:pPr eaLnBrk="1" hangingPunct="1"/>
            <a:endParaRPr lang="en-US" sz="2600" dirty="0" smtClean="0"/>
          </a:p>
        </p:txBody>
      </p:sp>
      <p:pic>
        <p:nvPicPr>
          <p:cNvPr id="5124" name="c8a56252-5b13-484b-9214-d1a8ea29e08c" descr="1E604083-8002-4223-AA6C-C43D23A73F73@cor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9538" y="533400"/>
            <a:ext cx="981075" cy="981075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MEEC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828800"/>
            <a:ext cx="81200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/>
              <a:t>As of 6.30.16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/>
              <a:t>15 Agreements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/>
              <a:t>74 Vendors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/>
              <a:t>14 Vendors hold multiple contracts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287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MEEC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828800"/>
            <a:ext cx="81200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/>
              <a:t>As of 7.1.16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/>
              <a:t>16 Agreements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/>
              <a:t>93 Vendors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/>
              <a:t>15 Vendors hold multiple contracts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287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01000" cy="1216025"/>
          </a:xfrm>
        </p:spPr>
        <p:txBody>
          <a:bodyPr/>
          <a:lstStyle/>
          <a:p>
            <a:pPr eaLnBrk="1" hangingPunct="1"/>
            <a:r>
              <a:rPr lang="en-US" sz="3400" dirty="0" smtClean="0"/>
              <a:t>		Contract Solicitations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Contract Solicitations - USM institutions or Community Colleges</a:t>
            </a:r>
          </a:p>
          <a:p>
            <a:pPr eaLnBrk="1" hangingPunct="1"/>
            <a:r>
              <a:rPr lang="en-US" sz="2800" dirty="0" smtClean="0"/>
              <a:t>MD State/USM procurement guidelines</a:t>
            </a:r>
          </a:p>
          <a:p>
            <a:pPr eaLnBrk="1" hangingPunct="1"/>
            <a:r>
              <a:rPr lang="en-US" sz="2800" dirty="0" smtClean="0"/>
              <a:t>Agreements vetted through the Office of the MD Attorney General</a:t>
            </a:r>
          </a:p>
          <a:p>
            <a:pPr eaLnBrk="1" hangingPunct="1"/>
            <a:r>
              <a:rPr lang="en-US" sz="2800" dirty="0" smtClean="0"/>
              <a:t>Goal of no differential pricing </a:t>
            </a:r>
          </a:p>
          <a:p>
            <a:pPr eaLnBrk="1" hangingPunct="1"/>
            <a:r>
              <a:rPr lang="en-US" sz="2800" dirty="0" smtClean="0"/>
              <a:t>Secondary competition</a:t>
            </a:r>
          </a:p>
          <a:p>
            <a:pPr eaLnBrk="1" hangingPunct="1"/>
            <a:r>
              <a:rPr lang="en-US" sz="2800" dirty="0" smtClean="0"/>
              <a:t>Further negotiate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172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28600"/>
            <a:ext cx="1023937" cy="1023938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        Contract Manager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r>
              <a:rPr lang="en-US" sz="4000" dirty="0" smtClean="0"/>
              <a:t>Steve </a:t>
            </a:r>
            <a:r>
              <a:rPr lang="en-US" sz="4000" dirty="0" err="1" smtClean="0"/>
              <a:t>Jost</a:t>
            </a:r>
            <a:endParaRPr lang="en-US" sz="4000" dirty="0"/>
          </a:p>
          <a:p>
            <a:pPr marL="0" indent="0" eaLnBrk="1" hangingPunct="1">
              <a:buNone/>
            </a:pPr>
            <a:r>
              <a:rPr lang="en-US" sz="2800" dirty="0" smtClean="0"/>
              <a:t>Director of Procurement, </a:t>
            </a:r>
            <a:br>
              <a:rPr lang="en-US" sz="2800" dirty="0" smtClean="0"/>
            </a:br>
            <a:r>
              <a:rPr lang="en-US" sz="2800" dirty="0" smtClean="0"/>
              <a:t>Bowie State University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sjost@bowiestate.edu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pic>
        <p:nvPicPr>
          <p:cNvPr id="6148" name="c8a56252-5b13-484b-9214-d1a8ea29e08c" descr="1E604083-8002-4223-AA6C-C43D23A73F73@corp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7763" y="533400"/>
            <a:ext cx="904875" cy="904875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Only MEEC members may purchase from MEEC agreements</a:t>
            </a:r>
            <a:endParaRPr lang="en-US" sz="4400" dirty="0"/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287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8&quot;&gt;&lt;property id=&quot;20148&quot; value=&quot;5&quot;/&gt;&lt;property id=&quot;20300&quot; value=&quot;Slide 1 - &amp;quot;        &amp;#x0D;&amp;#x0A;&amp;#x0D;&amp;#x0A;&amp;#x0D;&amp;#x0A;&amp;#x0D;&amp;#x0A;              &amp;#x0D;&amp;#x0A;&amp;#x0D;&amp;#x0A;&amp;#x0D;&amp;#x0A;&amp;#x0D;&amp;#x0A;&amp;#x0D;&amp;#x0A;&amp;#x0D;&amp;#x0A;MEEC Can Help!&amp;#x0D;&amp;#x0A;Maryland Education Enterprise Consortium&amp;#x0D;&amp;#x0A;&amp;#x0D;&amp;#x0A;Common Ground 2012&amp;quot;&quot;/&gt;&lt;property id=&quot;20307&quot; value=&quot;260&quot;/&gt;&lt;/object&gt;&lt;object type=&quot;3&quot; unique_id=&quot;10009&quot;&gt;&lt;property id=&quot;20148&quot; value=&quot;5&quot;/&gt;&lt;property id=&quot;20300&quot; value=&quot;Slide 5 - &amp;quot;           MEEC’s Goals          &amp;quot;&quot;/&gt;&lt;property id=&quot;20307&quot; value=&quot;262&quot;/&gt;&lt;/object&gt;&lt;object type=&quot;3&quot; unique_id=&quot;10010&quot;&gt;&lt;property id=&quot;20148&quot; value=&quot;5&quot;/&gt;&lt;property id=&quot;20300&quot; value=&quot;Slide 2 - &amp;quot;           Membership  &amp;quot;&quot;/&gt;&lt;property id=&quot;20307&quot; value=&quot;261&quot;/&gt;&lt;/object&gt;&lt;object type=&quot;3&quot; unique_id=&quot;10011&quot;&gt;&lt;property id=&quot;20148&quot; value=&quot;5&quot;/&gt;&lt;property id=&quot;20300&quot; value=&quot;Slide 6 - &amp;quot;          Governance&amp;quot;&quot;/&gt;&lt;property id=&quot;20307&quot; value=&quot;264&quot;/&gt;&lt;/object&gt;&lt;object type=&quot;3&quot; unique_id=&quot;10012&quot;&gt;&lt;property id=&quot;20148&quot; value=&quot;5&quot;/&gt;&lt;property id=&quot;20300&quot; value=&quot;Slide 7 - &amp;quot;        Negotiations/Procurements&amp;quot;&quot;/&gt;&lt;property id=&quot;20307&quot; value=&quot;266&quot;/&gt;&lt;/object&gt;&lt;object type=&quot;3&quot; unique_id=&quot;10013&quot;&gt;&lt;property id=&quot;20148&quot; value=&quot;5&quot;/&gt;&lt;property id=&quot;20300&quot; value=&quot;Slide 8 - &amp;quot;            MEEC Agreements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         Workshops/Seminars&amp;quot;&quot;/&gt;&lt;property id=&quot;20307&quot; value=&quot;263&quot;/&gt;&lt;/object&gt;&lt;object type=&quot;3&quot; unique_id=&quot;10016&quot;&gt;&lt;property id=&quot;20148&quot; value=&quot;5&quot;/&gt;&lt;property id=&quot;20300&quot; value=&quot;Slide 12&quot;/&gt;&lt;property id=&quot;20307&quot; value=&quot;269&quot;/&gt;&lt;/object&gt;&lt;object type=&quot;3&quot; unique_id=&quot;10017&quot;&gt;&lt;property id=&quot;20148&quot; value=&quot;5&quot;/&gt;&lt;property id=&quot;20300&quot; value=&quot;Slide 14 - &amp;quot;           Contact Information&amp;quot;&quot;/&gt;&lt;property id=&quot;20307&quot; value=&quot;268&quot;/&gt;&lt;/object&gt;&lt;object type=&quot;3&quot; unique_id=&quot;10189&quot;&gt;&lt;property id=&quot;20148&quot; value=&quot;5&quot;/&gt;&lt;property id=&quot;20300&quot; value=&quot;Slide 10 - &amp;quot;            MEEC Agreements&amp;quot;&quot;/&gt;&lt;property id=&quot;20307&quot; value=&quot;273&quot;/&gt;&lt;/object&gt;&lt;object type=&quot;3&quot; unique_id=&quot;10274&quot;&gt;&lt;property id=&quot;20148&quot; value=&quot;5&quot;/&gt;&lt;property id=&quot;20300&quot; value=&quot;Slide 3 - &amp;quot;           Who?&amp;quot;&quot;/&gt;&lt;property id=&quot;20307&quot; value=&quot;274&quot;/&gt;&lt;/object&gt;&lt;object type=&quot;3&quot; unique_id=&quot;10275&quot;&gt;&lt;property id=&quot;20148&quot; value=&quot;5&quot;/&gt;&lt;property id=&quot;20300&quot; value=&quot;Slide 4 - &amp;quot;           Who Else?&amp;quot;&quot;/&gt;&lt;property id=&quot;20307&quot; value=&quot;275&quot;/&gt;&lt;/object&gt;&lt;object type=&quot;3&quot; unique_id=&quot;10276&quot;&gt;&lt;property id=&quot;20148&quot; value=&quot;5&quot;/&gt;&lt;property id=&quot;20300&quot; value=&quot;Slide 9 - &amp;quot;            MEEC Agreements&amp;quot;&quot;/&gt;&lt;property id=&quot;20307&quot; value=&quot;276&quot;/&gt;&lt;/object&gt;&lt;object type=&quot;3&quot; unique_id=&quot;10277&quot;&gt;&lt;property id=&quot;20148&quot; value=&quot;5&quot;/&gt;&lt;property id=&quot;20300&quot; value=&quot;Slide 13 - &amp;quot;          In Other Words&amp;amp;#x09;&amp;amp;#x09;&amp;amp;#x09;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221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Profile</vt:lpstr>
      <vt:lpstr>MEEC Vendor Orientation  Maryland Education Enterprise Consortium  </vt:lpstr>
      <vt:lpstr>           MEEC  </vt:lpstr>
      <vt:lpstr>           Membership</vt:lpstr>
      <vt:lpstr>           MEEC’s Goals          </vt:lpstr>
      <vt:lpstr>            MEEC Agreements</vt:lpstr>
      <vt:lpstr>            MEEC Agreements</vt:lpstr>
      <vt:lpstr>  Contract Solicitations</vt:lpstr>
      <vt:lpstr>          Contract Manager</vt:lpstr>
      <vt:lpstr>           Purchasing</vt:lpstr>
      <vt:lpstr>         Workshops/Seminars</vt:lpstr>
      <vt:lpstr>PowerPoint Presentation</vt:lpstr>
      <vt:lpstr>  </vt:lpstr>
      <vt:lpstr>           Contact Information</vt:lpstr>
    </vt:vector>
  </TitlesOfParts>
  <Company>University System of Maryland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MEEC: Why Working Together Makes A Difference</dc:title>
  <dc:creator>Tamara Petronka</dc:creator>
  <cp:keywords>MEEC Vendor Orientation</cp:keywords>
  <cp:lastModifiedBy>Darby Ashmore</cp:lastModifiedBy>
  <cp:revision>180</cp:revision>
  <dcterms:created xsi:type="dcterms:W3CDTF">2009-03-31T18:48:38Z</dcterms:created>
  <dcterms:modified xsi:type="dcterms:W3CDTF">2016-07-06T13:06:19Z</dcterms:modified>
</cp:coreProperties>
</file>